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62" r:id="rId3"/>
    <p:sldId id="265" r:id="rId4"/>
    <p:sldId id="263" r:id="rId5"/>
    <p:sldId id="272" r:id="rId6"/>
    <p:sldId id="266" r:id="rId7"/>
    <p:sldId id="275" r:id="rId8"/>
    <p:sldId id="276" r:id="rId9"/>
    <p:sldId id="277" r:id="rId10"/>
    <p:sldId id="278" r:id="rId11"/>
    <p:sldId id="279" r:id="rId12"/>
    <p:sldId id="274" r:id="rId13"/>
    <p:sldId id="271" r:id="rId14"/>
    <p:sldId id="283" r:id="rId15"/>
    <p:sldId id="280" r:id="rId16"/>
    <p:sldId id="282" r:id="rId1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FC619"/>
    <a:srgbClr val="E8BD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813" autoAdjust="0"/>
    <p:restoredTop sz="94660"/>
  </p:normalViewPr>
  <p:slideViewPr>
    <p:cSldViewPr snapToGrid="0">
      <p:cViewPr varScale="1">
        <p:scale>
          <a:sx n="86" d="100"/>
          <a:sy n="86" d="100"/>
        </p:scale>
        <p:origin x="754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1586BD-0F56-465E-90DD-4F7EB5C22C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62D75AF-8D7E-477A-B06A-773B54B18A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2D08B3-A9A6-4CA5-94A5-60BE4193B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2020-12-04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5B2C64-F6D0-4564-A934-9F517F7C4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3881C62-2657-4643-9CC9-89D68799A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50695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98AADC-F389-4BCD-9E52-49B7E6490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1A3D60F-143D-47A7-90DD-8D2052D74E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D2913F-34A8-4E19-BE54-298D842C8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2020-12-04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6ADB15-0821-4678-8A84-0615C9618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5E1647-A311-42C8-900F-03252A535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32751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42E21EA-AC61-43C5-AA22-71763E0491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ED08377-D434-4883-933D-05403373BC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76BEFAE-52A5-4771-A24E-66D37EDBF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2020-12-04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F5FDAD-E360-45AB-9254-5D5A1437A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79758A-1063-49CC-A47B-5A24925A9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99767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9BCD5E-CF2F-45CD-A1C5-FACE037AE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340CAA-7987-4F30-B10A-034CDBA23A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8DEE94-B9EB-437B-B87B-4D6343955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2020-12-04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C7A974-A07A-49C2-B147-F6EC85053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4EDD24-940C-445F-B974-623173FA1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21671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55FC26-2554-4ACE-AD62-BF4C0D150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5F7A203-776E-48E1-8F52-E0C0617239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22283AA-0163-40C4-BD15-4B5D9779A6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2020-12-04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1A8905D-720A-4884-BF88-251296BD5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1F5B7E-479B-4C2C-9C2F-FC3D3BAF2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3147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78C707-FFC8-4A24-BA23-EF9EC4467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160DF4-3AB1-42B3-8971-B823E5CB29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B6BFC4C-B0FA-4F91-8D27-3D1AF4C2C7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2FAC31B-12B8-44B6-A9E9-8F967BCFB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2020-12-04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FAD4C5-4E96-46C0-9033-3CF48A722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8F5A243-79AB-498E-9F6B-C0EA9EA19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70112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839153-E8CD-49CF-A352-CE2C89DD0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D2D86D-B04B-4F6E-8B70-CEEE8EE74D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ADF040F-70C5-4670-BDE4-017C92D5B3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02EE54B-8A53-409D-B09E-64BD2F952B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2B72209-6EC7-4418-A78D-417AB466F5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F99256C-B33C-4980-B58A-185F1B508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2020-12-04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0D41821-F2CE-4C29-8132-70323EDD6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8C219DB-B597-4742-98CD-2CAE4BE50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76645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6D106D-5995-4C96-A34B-80776AE9E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FF2DA30-6E46-4781-A24E-22BEFDC93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2020-12-04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6E6DFE5-8E83-400E-805F-69D1FE731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DD16593-628A-472D-A9C3-C41BD8886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70674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9B1C4D2-3722-4C1D-B0E4-3ABC0DA4C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2020-12-04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3A393B7-AE11-4029-9D65-0BDEFB02D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B9F3B94-79EC-477D-B625-FF12E8701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43206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D40AC1-6795-4CA4-8863-90C130E9F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AA3D37-5CDD-4F3C-8395-110B381166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E09C48F-85AB-4E64-BEFA-3A18C6A9F9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6C7D03F-6B67-4E51-B669-6A0E67E1E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2020-12-04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85481C9-7778-4E3B-A752-9007B5C85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0C20EB4-E727-4E37-91E3-2D601E7FF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54660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0C0D57-3EBF-4D7D-9103-029D562A3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925C662-F8E6-4896-9E6B-19D16B2099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7ED9F6B-4286-432D-A5CB-100E7F7765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BAD39F7-71D8-4D10-B6E7-04E0D95EB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2020-12-04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43C73A8-E25B-4949-B956-80A5EC260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77CE8D1-E11F-4E87-B585-E1E5C9463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43658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718C337-9B27-40D3-A9B2-4005EE7EA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B69189F-28A1-4057-8CE9-3B76810BF9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F256D8-7BB6-49E2-954E-EF9E05DBF8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2020-12-04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38B22D-A8A6-4CDF-89EF-E670765EC8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BBC4C3-52FC-436A-A3AE-F6A5F52B66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316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4.png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3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B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 rot="21254414">
            <a:off x="4288800" y="2115838"/>
            <a:ext cx="337613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en-US" altLang="ko-KR" sz="6000" b="1" i="1" kern="0" dirty="0">
                <a:solidFill>
                  <a:prstClr val="white"/>
                </a:solidFill>
              </a:rPr>
              <a:t>Don’t Panic !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BCB932DE-B40E-4F3D-A58C-954A580CCE64}"/>
              </a:ext>
            </a:extLst>
          </p:cNvPr>
          <p:cNvGrpSpPr/>
          <p:nvPr/>
        </p:nvGrpSpPr>
        <p:grpSpPr>
          <a:xfrm>
            <a:off x="9610165" y="6291444"/>
            <a:ext cx="2581835" cy="369332"/>
            <a:chOff x="9538447" y="4839162"/>
            <a:chExt cx="2581835" cy="369332"/>
          </a:xfrm>
        </p:grpSpPr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CA645A7E-1156-4B09-9E2A-10B51701948F}"/>
                </a:ext>
              </a:extLst>
            </p:cNvPr>
            <p:cNvCxnSpPr>
              <a:cxnSpLocks/>
            </p:cNvCxnSpPr>
            <p:nvPr/>
          </p:nvCxnSpPr>
          <p:spPr>
            <a:xfrm>
              <a:off x="9538447" y="5208494"/>
              <a:ext cx="2411506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44B5F4A-5304-4A09-BC1D-E714993A3B6C}"/>
                </a:ext>
              </a:extLst>
            </p:cNvPr>
            <p:cNvSpPr txBox="1"/>
            <p:nvPr/>
          </p:nvSpPr>
          <p:spPr>
            <a:xfrm>
              <a:off x="9780494" y="4839162"/>
              <a:ext cx="2339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컴퓨터과학과 </a:t>
              </a:r>
              <a:r>
                <a:rPr lang="en-US" altLang="ko-KR" dirty="0">
                  <a:solidFill>
                    <a:schemeClr val="bg1"/>
                  </a:solidFill>
                </a:rPr>
                <a:t>6</a:t>
              </a:r>
              <a:r>
                <a:rPr lang="ko-KR" altLang="en-US" dirty="0">
                  <a:solidFill>
                    <a:schemeClr val="bg1"/>
                  </a:solidFill>
                </a:rPr>
                <a:t>팀</a:t>
              </a:r>
            </a:p>
          </p:txBody>
        </p: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AABF3613-C9D8-4E49-95BF-24775FF53FA2}"/>
              </a:ext>
            </a:extLst>
          </p:cNvPr>
          <p:cNvSpPr/>
          <p:nvPr/>
        </p:nvSpPr>
        <p:spPr>
          <a:xfrm rot="21254414">
            <a:off x="3499907" y="4080846"/>
            <a:ext cx="337613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ko-KR" altLang="en-US" sz="1200" b="1" i="1" kern="0" dirty="0" err="1">
                <a:solidFill>
                  <a:prstClr val="white"/>
                </a:solidFill>
              </a:rPr>
              <a:t>방탈출</a:t>
            </a:r>
            <a:r>
              <a:rPr lang="ko-KR" altLang="en-US" sz="1200" b="1" i="1" kern="0" dirty="0">
                <a:solidFill>
                  <a:prstClr val="white"/>
                </a:solidFill>
              </a:rPr>
              <a:t> 게임</a:t>
            </a:r>
            <a:endParaRPr lang="en-US" altLang="ko-KR" sz="1200" b="1" i="1" kern="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87756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CC2701C-BBC3-4627-B173-3FA1249AF3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49977" y="0"/>
            <a:ext cx="1443062" cy="125065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F32D021-6BB2-4D45-A333-779F8E9602E1}"/>
              </a:ext>
            </a:extLst>
          </p:cNvPr>
          <p:cNvSpPr txBox="1"/>
          <p:nvPr/>
        </p:nvSpPr>
        <p:spPr>
          <a:xfrm>
            <a:off x="903690" y="363717"/>
            <a:ext cx="25344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</a:rPr>
              <a:t>구현 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B612BD7-8638-46E2-B0F9-060469E8BFF8}"/>
              </a:ext>
            </a:extLst>
          </p:cNvPr>
          <p:cNvSpPr/>
          <p:nvPr/>
        </p:nvSpPr>
        <p:spPr>
          <a:xfrm>
            <a:off x="5092080" y="275208"/>
            <a:ext cx="1443062" cy="784337"/>
          </a:xfrm>
          <a:prstGeom prst="rect">
            <a:avLst/>
          </a:prstGeom>
          <a:noFill/>
          <a:ln w="28575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Room 0</a:t>
            </a:r>
          </a:p>
          <a:p>
            <a:pPr algn="ctr"/>
            <a:r>
              <a:rPr lang="en-US" altLang="ko-KR" dirty="0"/>
              <a:t>(Start)</a:t>
            </a:r>
            <a:endParaRPr lang="ko-KR" altLang="en-US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9EC9156B-966B-4E81-B9CD-24D19B213CCA}"/>
              </a:ext>
            </a:extLst>
          </p:cNvPr>
          <p:cNvGrpSpPr/>
          <p:nvPr/>
        </p:nvGrpSpPr>
        <p:grpSpPr>
          <a:xfrm>
            <a:off x="160808" y="2670064"/>
            <a:ext cx="2205588" cy="1335235"/>
            <a:chOff x="2764292" y="2544511"/>
            <a:chExt cx="6094141" cy="1368214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AC30F61-0BAE-46DB-B491-269177DF3283}"/>
                </a:ext>
              </a:extLst>
            </p:cNvPr>
            <p:cNvSpPr/>
            <p:nvPr/>
          </p:nvSpPr>
          <p:spPr>
            <a:xfrm>
              <a:off x="2764292" y="2544511"/>
              <a:ext cx="6094141" cy="1368214"/>
            </a:xfrm>
            <a:prstGeom prst="rect">
              <a:avLst/>
            </a:prstGeom>
            <a:noFill/>
            <a:ln w="28575"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BD40061-2DDF-44DA-AE0B-6FF5A43F6605}"/>
                </a:ext>
              </a:extLst>
            </p:cNvPr>
            <p:cNvSpPr txBox="1"/>
            <p:nvPr/>
          </p:nvSpPr>
          <p:spPr>
            <a:xfrm>
              <a:off x="2938908" y="2766953"/>
              <a:ext cx="5744911" cy="96190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100" dirty="0">
                  <a:solidFill>
                    <a:schemeClr val="bg1"/>
                  </a:solidFill>
                </a:rPr>
                <a:t>Door1</a:t>
              </a:r>
              <a:r>
                <a:rPr lang="ko-KR" altLang="en-US" sz="1100" dirty="0">
                  <a:solidFill>
                    <a:schemeClr val="bg1"/>
                  </a:solidFill>
                </a:rPr>
                <a:t>의 </a:t>
              </a:r>
              <a:r>
                <a:rPr lang="en-US" altLang="ko-KR" sz="1100" dirty="0">
                  <a:solidFill>
                    <a:schemeClr val="bg1"/>
                  </a:solidFill>
                </a:rPr>
                <a:t>x</a:t>
              </a:r>
              <a:r>
                <a:rPr lang="ko-KR" altLang="en-US" sz="1100" dirty="0">
                  <a:solidFill>
                    <a:schemeClr val="bg1"/>
                  </a:solidFill>
                </a:rPr>
                <a:t>값</a:t>
              </a:r>
              <a:r>
                <a:rPr lang="en-US" altLang="ko-KR" sz="1100" dirty="0">
                  <a:solidFill>
                    <a:schemeClr val="bg1"/>
                  </a:solidFill>
                </a:rPr>
                <a:t>-40&lt;</a:t>
              </a:r>
              <a:r>
                <a:rPr lang="ko-KR" altLang="en-US" sz="1100" dirty="0">
                  <a:solidFill>
                    <a:schemeClr val="bg1"/>
                  </a:solidFill>
                </a:rPr>
                <a:t>플레이어의 </a:t>
              </a:r>
              <a:r>
                <a:rPr lang="en-US" altLang="ko-KR" sz="1100" dirty="0">
                  <a:solidFill>
                    <a:schemeClr val="bg1"/>
                  </a:solidFill>
                </a:rPr>
                <a:t>x</a:t>
              </a:r>
              <a:r>
                <a:rPr lang="ko-KR" altLang="en-US" sz="1100" dirty="0">
                  <a:solidFill>
                    <a:schemeClr val="bg1"/>
                  </a:solidFill>
                </a:rPr>
                <a:t>값</a:t>
              </a:r>
              <a:r>
                <a:rPr lang="en-US" altLang="ko-KR" sz="1100" dirty="0">
                  <a:solidFill>
                    <a:schemeClr val="bg1"/>
                  </a:solidFill>
                </a:rPr>
                <a:t>&lt; Door1</a:t>
              </a:r>
              <a:r>
                <a:rPr lang="ko-KR" altLang="en-US" sz="1100" dirty="0">
                  <a:solidFill>
                    <a:schemeClr val="bg1"/>
                  </a:solidFill>
                </a:rPr>
                <a:t>의 </a:t>
              </a:r>
              <a:r>
                <a:rPr lang="en-US" altLang="ko-KR" sz="1100" dirty="0">
                  <a:solidFill>
                    <a:schemeClr val="bg1"/>
                  </a:solidFill>
                </a:rPr>
                <a:t>x</a:t>
              </a:r>
              <a:r>
                <a:rPr lang="ko-KR" altLang="en-US" sz="1100" dirty="0">
                  <a:solidFill>
                    <a:schemeClr val="bg1"/>
                  </a:solidFill>
                </a:rPr>
                <a:t>값</a:t>
              </a:r>
              <a:r>
                <a:rPr lang="en-US" altLang="ko-KR" sz="1100" dirty="0">
                  <a:solidFill>
                    <a:schemeClr val="bg1"/>
                  </a:solidFill>
                </a:rPr>
                <a:t>-40</a:t>
              </a:r>
            </a:p>
            <a:p>
              <a:pPr algn="ctr"/>
              <a:r>
                <a:rPr lang="ko-KR" altLang="en-US" sz="1100" dirty="0">
                  <a:solidFill>
                    <a:schemeClr val="bg1"/>
                  </a:solidFill>
                </a:rPr>
                <a:t>그리고</a:t>
              </a:r>
              <a:endParaRPr lang="en-US" altLang="ko-KR" sz="1100" dirty="0">
                <a:solidFill>
                  <a:schemeClr val="bg1"/>
                </a:solidFill>
              </a:endParaRPr>
            </a:p>
            <a:p>
              <a:pPr algn="ctr"/>
              <a:r>
                <a:rPr lang="en-US" altLang="ko-KR" sz="1100" dirty="0">
                  <a:solidFill>
                    <a:schemeClr val="bg1"/>
                  </a:solidFill>
                </a:rPr>
                <a:t>Door1</a:t>
              </a:r>
              <a:r>
                <a:rPr lang="ko-KR" altLang="en-US" sz="1100" dirty="0">
                  <a:solidFill>
                    <a:schemeClr val="bg1"/>
                  </a:solidFill>
                </a:rPr>
                <a:t>의 </a:t>
              </a:r>
              <a:r>
                <a:rPr lang="en-US" altLang="ko-KR" sz="1100" dirty="0">
                  <a:solidFill>
                    <a:schemeClr val="bg1"/>
                  </a:solidFill>
                </a:rPr>
                <a:t>y</a:t>
              </a:r>
              <a:r>
                <a:rPr lang="ko-KR" altLang="en-US" sz="1100" dirty="0">
                  <a:solidFill>
                    <a:schemeClr val="bg1"/>
                  </a:solidFill>
                </a:rPr>
                <a:t>값</a:t>
              </a:r>
              <a:r>
                <a:rPr lang="en-US" altLang="ko-KR" sz="1100" dirty="0">
                  <a:solidFill>
                    <a:schemeClr val="bg1"/>
                  </a:solidFill>
                </a:rPr>
                <a:t>-40&lt;</a:t>
              </a:r>
              <a:r>
                <a:rPr lang="ko-KR" altLang="en-US" sz="1100" dirty="0">
                  <a:solidFill>
                    <a:schemeClr val="bg1"/>
                  </a:solidFill>
                </a:rPr>
                <a:t>플레이어의 </a:t>
              </a:r>
              <a:r>
                <a:rPr lang="en-US" altLang="ko-KR" sz="1100" dirty="0">
                  <a:solidFill>
                    <a:schemeClr val="bg1"/>
                  </a:solidFill>
                </a:rPr>
                <a:t>y</a:t>
              </a:r>
              <a:r>
                <a:rPr lang="ko-KR" altLang="en-US" sz="1100" dirty="0">
                  <a:solidFill>
                    <a:schemeClr val="bg1"/>
                  </a:solidFill>
                </a:rPr>
                <a:t>값</a:t>
              </a:r>
              <a:r>
                <a:rPr lang="en-US" altLang="ko-KR" sz="1100" dirty="0">
                  <a:solidFill>
                    <a:schemeClr val="bg1"/>
                  </a:solidFill>
                </a:rPr>
                <a:t>&lt; Door1</a:t>
              </a:r>
              <a:r>
                <a:rPr lang="ko-KR" altLang="en-US" sz="1100" dirty="0">
                  <a:solidFill>
                    <a:schemeClr val="bg1"/>
                  </a:solidFill>
                </a:rPr>
                <a:t>의 </a:t>
              </a:r>
              <a:r>
                <a:rPr lang="en-US" altLang="ko-KR" sz="1100" dirty="0">
                  <a:solidFill>
                    <a:schemeClr val="bg1"/>
                  </a:solidFill>
                </a:rPr>
                <a:t>y</a:t>
              </a:r>
              <a:r>
                <a:rPr lang="ko-KR" altLang="en-US" sz="1100" dirty="0">
                  <a:solidFill>
                    <a:schemeClr val="bg1"/>
                  </a:solidFill>
                </a:rPr>
                <a:t>값</a:t>
              </a:r>
              <a:r>
                <a:rPr lang="en-US" altLang="ko-KR" sz="1100" dirty="0">
                  <a:solidFill>
                    <a:schemeClr val="bg1"/>
                  </a:solidFill>
                </a:rPr>
                <a:t>-40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8669C7BF-674D-48AA-829A-5B7C6A7B36EA}"/>
              </a:ext>
            </a:extLst>
          </p:cNvPr>
          <p:cNvGrpSpPr/>
          <p:nvPr/>
        </p:nvGrpSpPr>
        <p:grpSpPr>
          <a:xfrm>
            <a:off x="4353447" y="2680347"/>
            <a:ext cx="2397115" cy="1175731"/>
            <a:chOff x="2764292" y="2544511"/>
            <a:chExt cx="6094141" cy="1368214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6D421D1E-978F-489C-963E-D2043902C3C2}"/>
                </a:ext>
              </a:extLst>
            </p:cNvPr>
            <p:cNvSpPr/>
            <p:nvPr/>
          </p:nvSpPr>
          <p:spPr>
            <a:xfrm>
              <a:off x="2764292" y="2544511"/>
              <a:ext cx="6094141" cy="1368214"/>
            </a:xfrm>
            <a:prstGeom prst="rect">
              <a:avLst/>
            </a:prstGeom>
            <a:noFill/>
            <a:ln w="28575"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54EAFC4-CBED-40BA-B7F8-5C195A21FC10}"/>
                </a:ext>
              </a:extLst>
            </p:cNvPr>
            <p:cNvSpPr txBox="1"/>
            <p:nvPr/>
          </p:nvSpPr>
          <p:spPr>
            <a:xfrm>
              <a:off x="2938907" y="2766953"/>
              <a:ext cx="5744909" cy="109240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100" dirty="0">
                  <a:solidFill>
                    <a:schemeClr val="bg1"/>
                  </a:solidFill>
                </a:rPr>
                <a:t>Door2</a:t>
              </a:r>
              <a:r>
                <a:rPr lang="ko-KR" altLang="en-US" sz="1100" dirty="0">
                  <a:solidFill>
                    <a:schemeClr val="bg1"/>
                  </a:solidFill>
                </a:rPr>
                <a:t>의 </a:t>
              </a:r>
              <a:r>
                <a:rPr lang="en-US" altLang="ko-KR" sz="1100" dirty="0">
                  <a:solidFill>
                    <a:schemeClr val="bg1"/>
                  </a:solidFill>
                </a:rPr>
                <a:t>x</a:t>
              </a:r>
              <a:r>
                <a:rPr lang="ko-KR" altLang="en-US" sz="1100" dirty="0">
                  <a:solidFill>
                    <a:schemeClr val="bg1"/>
                  </a:solidFill>
                </a:rPr>
                <a:t>값</a:t>
              </a:r>
              <a:r>
                <a:rPr lang="en-US" altLang="ko-KR" sz="1100" dirty="0">
                  <a:solidFill>
                    <a:schemeClr val="bg1"/>
                  </a:solidFill>
                </a:rPr>
                <a:t>-40&lt;</a:t>
              </a:r>
              <a:r>
                <a:rPr lang="ko-KR" altLang="en-US" sz="1100" dirty="0">
                  <a:solidFill>
                    <a:schemeClr val="bg1"/>
                  </a:solidFill>
                </a:rPr>
                <a:t>플레이어의 </a:t>
              </a:r>
              <a:r>
                <a:rPr lang="en-US" altLang="ko-KR" sz="1100" dirty="0">
                  <a:solidFill>
                    <a:schemeClr val="bg1"/>
                  </a:solidFill>
                </a:rPr>
                <a:t>x</a:t>
              </a:r>
              <a:r>
                <a:rPr lang="ko-KR" altLang="en-US" sz="1100" dirty="0">
                  <a:solidFill>
                    <a:schemeClr val="bg1"/>
                  </a:solidFill>
                </a:rPr>
                <a:t>값</a:t>
              </a:r>
              <a:r>
                <a:rPr lang="en-US" altLang="ko-KR" sz="1100" dirty="0">
                  <a:solidFill>
                    <a:schemeClr val="bg1"/>
                  </a:solidFill>
                </a:rPr>
                <a:t>&lt; Door2</a:t>
              </a:r>
              <a:r>
                <a:rPr lang="ko-KR" altLang="en-US" sz="1100" dirty="0">
                  <a:solidFill>
                    <a:schemeClr val="bg1"/>
                  </a:solidFill>
                </a:rPr>
                <a:t>의 </a:t>
              </a:r>
              <a:r>
                <a:rPr lang="en-US" altLang="ko-KR" sz="1100" dirty="0">
                  <a:solidFill>
                    <a:schemeClr val="bg1"/>
                  </a:solidFill>
                </a:rPr>
                <a:t>x</a:t>
              </a:r>
              <a:r>
                <a:rPr lang="ko-KR" altLang="en-US" sz="1100" dirty="0">
                  <a:solidFill>
                    <a:schemeClr val="bg1"/>
                  </a:solidFill>
                </a:rPr>
                <a:t>값</a:t>
              </a:r>
              <a:r>
                <a:rPr lang="en-US" altLang="ko-KR" sz="1100" dirty="0">
                  <a:solidFill>
                    <a:schemeClr val="bg1"/>
                  </a:solidFill>
                </a:rPr>
                <a:t>-40</a:t>
              </a:r>
            </a:p>
            <a:p>
              <a:pPr algn="ctr"/>
              <a:r>
                <a:rPr lang="ko-KR" altLang="en-US" sz="1100" dirty="0">
                  <a:solidFill>
                    <a:schemeClr val="bg1"/>
                  </a:solidFill>
                </a:rPr>
                <a:t>그리고</a:t>
              </a:r>
              <a:endParaRPr lang="en-US" altLang="ko-KR" sz="1100" dirty="0">
                <a:solidFill>
                  <a:schemeClr val="bg1"/>
                </a:solidFill>
              </a:endParaRPr>
            </a:p>
            <a:p>
              <a:pPr algn="ctr"/>
              <a:r>
                <a:rPr lang="en-US" altLang="ko-KR" sz="1100" dirty="0">
                  <a:solidFill>
                    <a:schemeClr val="bg1"/>
                  </a:solidFill>
                </a:rPr>
                <a:t>Door2</a:t>
              </a:r>
              <a:r>
                <a:rPr lang="ko-KR" altLang="en-US" sz="1100" dirty="0">
                  <a:solidFill>
                    <a:schemeClr val="bg1"/>
                  </a:solidFill>
                </a:rPr>
                <a:t>의 </a:t>
              </a:r>
              <a:r>
                <a:rPr lang="en-US" altLang="ko-KR" sz="1100" dirty="0">
                  <a:solidFill>
                    <a:schemeClr val="bg1"/>
                  </a:solidFill>
                </a:rPr>
                <a:t>y</a:t>
              </a:r>
              <a:r>
                <a:rPr lang="ko-KR" altLang="en-US" sz="1100" dirty="0">
                  <a:solidFill>
                    <a:schemeClr val="bg1"/>
                  </a:solidFill>
                </a:rPr>
                <a:t>값</a:t>
              </a:r>
              <a:r>
                <a:rPr lang="en-US" altLang="ko-KR" sz="1100" dirty="0">
                  <a:solidFill>
                    <a:schemeClr val="bg1"/>
                  </a:solidFill>
                </a:rPr>
                <a:t>-40&lt;</a:t>
              </a:r>
              <a:r>
                <a:rPr lang="ko-KR" altLang="en-US" sz="1100" dirty="0">
                  <a:solidFill>
                    <a:schemeClr val="bg1"/>
                  </a:solidFill>
                </a:rPr>
                <a:t>플레이어의 </a:t>
              </a:r>
              <a:r>
                <a:rPr lang="en-US" altLang="ko-KR" sz="1100" dirty="0">
                  <a:solidFill>
                    <a:schemeClr val="bg1"/>
                  </a:solidFill>
                </a:rPr>
                <a:t>y</a:t>
              </a:r>
              <a:r>
                <a:rPr lang="ko-KR" altLang="en-US" sz="1100" dirty="0">
                  <a:solidFill>
                    <a:schemeClr val="bg1"/>
                  </a:solidFill>
                </a:rPr>
                <a:t>값</a:t>
              </a:r>
              <a:r>
                <a:rPr lang="en-US" altLang="ko-KR" sz="1100" dirty="0">
                  <a:solidFill>
                    <a:schemeClr val="bg1"/>
                  </a:solidFill>
                </a:rPr>
                <a:t>&lt; Door2</a:t>
              </a:r>
              <a:r>
                <a:rPr lang="ko-KR" altLang="en-US" sz="1100" dirty="0">
                  <a:solidFill>
                    <a:schemeClr val="bg1"/>
                  </a:solidFill>
                </a:rPr>
                <a:t>의 </a:t>
              </a:r>
              <a:r>
                <a:rPr lang="en-US" altLang="ko-KR" sz="1100" dirty="0">
                  <a:solidFill>
                    <a:schemeClr val="bg1"/>
                  </a:solidFill>
                </a:rPr>
                <a:t>y</a:t>
              </a:r>
              <a:r>
                <a:rPr lang="ko-KR" altLang="en-US" sz="1100" dirty="0">
                  <a:solidFill>
                    <a:schemeClr val="bg1"/>
                  </a:solidFill>
                </a:rPr>
                <a:t>값</a:t>
              </a:r>
              <a:r>
                <a:rPr lang="en-US" altLang="ko-KR" sz="1100" dirty="0">
                  <a:solidFill>
                    <a:schemeClr val="bg1"/>
                  </a:solidFill>
                </a:rPr>
                <a:t>-40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ED723D00-867A-43AA-BA99-AFA37869CFE5}"/>
              </a:ext>
            </a:extLst>
          </p:cNvPr>
          <p:cNvGrpSpPr/>
          <p:nvPr/>
        </p:nvGrpSpPr>
        <p:grpSpPr>
          <a:xfrm>
            <a:off x="6939156" y="2745151"/>
            <a:ext cx="2397111" cy="1109389"/>
            <a:chOff x="2764292" y="2544511"/>
            <a:chExt cx="6094141" cy="1368214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8700C703-5215-4AA2-94E3-554426CBE213}"/>
                </a:ext>
              </a:extLst>
            </p:cNvPr>
            <p:cNvSpPr/>
            <p:nvPr/>
          </p:nvSpPr>
          <p:spPr>
            <a:xfrm>
              <a:off x="2764292" y="2544511"/>
              <a:ext cx="6094141" cy="1368214"/>
            </a:xfrm>
            <a:prstGeom prst="rect">
              <a:avLst/>
            </a:prstGeom>
            <a:noFill/>
            <a:ln w="28575"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D1B0224-1D4C-4233-BB5D-31EC3BCB6F36}"/>
                </a:ext>
              </a:extLst>
            </p:cNvPr>
            <p:cNvSpPr txBox="1"/>
            <p:nvPr/>
          </p:nvSpPr>
          <p:spPr>
            <a:xfrm>
              <a:off x="2938906" y="2667231"/>
              <a:ext cx="5744910" cy="115772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100" dirty="0">
                  <a:solidFill>
                    <a:schemeClr val="bg1"/>
                  </a:solidFill>
                </a:rPr>
                <a:t>Door3</a:t>
              </a:r>
              <a:r>
                <a:rPr lang="ko-KR" altLang="en-US" sz="1100" dirty="0">
                  <a:solidFill>
                    <a:schemeClr val="bg1"/>
                  </a:solidFill>
                </a:rPr>
                <a:t>의 </a:t>
              </a:r>
              <a:r>
                <a:rPr lang="en-US" altLang="ko-KR" sz="1100" dirty="0">
                  <a:solidFill>
                    <a:schemeClr val="bg1"/>
                  </a:solidFill>
                </a:rPr>
                <a:t>x</a:t>
              </a:r>
              <a:r>
                <a:rPr lang="ko-KR" altLang="en-US" sz="1100" dirty="0">
                  <a:solidFill>
                    <a:schemeClr val="bg1"/>
                  </a:solidFill>
                </a:rPr>
                <a:t>값</a:t>
              </a:r>
              <a:r>
                <a:rPr lang="en-US" altLang="ko-KR" sz="1100" dirty="0">
                  <a:solidFill>
                    <a:schemeClr val="bg1"/>
                  </a:solidFill>
                </a:rPr>
                <a:t>-40&lt;</a:t>
              </a:r>
              <a:r>
                <a:rPr lang="ko-KR" altLang="en-US" sz="1100" dirty="0">
                  <a:solidFill>
                    <a:schemeClr val="bg1"/>
                  </a:solidFill>
                </a:rPr>
                <a:t>플레이어의 </a:t>
              </a:r>
              <a:r>
                <a:rPr lang="en-US" altLang="ko-KR" sz="1100" dirty="0">
                  <a:solidFill>
                    <a:schemeClr val="bg1"/>
                  </a:solidFill>
                </a:rPr>
                <a:t>x</a:t>
              </a:r>
              <a:r>
                <a:rPr lang="ko-KR" altLang="en-US" sz="1100" dirty="0">
                  <a:solidFill>
                    <a:schemeClr val="bg1"/>
                  </a:solidFill>
                </a:rPr>
                <a:t>값</a:t>
              </a:r>
              <a:r>
                <a:rPr lang="en-US" altLang="ko-KR" sz="1100" dirty="0">
                  <a:solidFill>
                    <a:schemeClr val="bg1"/>
                  </a:solidFill>
                </a:rPr>
                <a:t>&lt; Door3</a:t>
              </a:r>
              <a:r>
                <a:rPr lang="ko-KR" altLang="en-US" sz="1100" dirty="0">
                  <a:solidFill>
                    <a:schemeClr val="bg1"/>
                  </a:solidFill>
                </a:rPr>
                <a:t>의 </a:t>
              </a:r>
              <a:r>
                <a:rPr lang="en-US" altLang="ko-KR" sz="1100" dirty="0">
                  <a:solidFill>
                    <a:schemeClr val="bg1"/>
                  </a:solidFill>
                </a:rPr>
                <a:t>x</a:t>
              </a:r>
              <a:r>
                <a:rPr lang="ko-KR" altLang="en-US" sz="1100" dirty="0">
                  <a:solidFill>
                    <a:schemeClr val="bg1"/>
                  </a:solidFill>
                </a:rPr>
                <a:t>값</a:t>
              </a:r>
              <a:r>
                <a:rPr lang="en-US" altLang="ko-KR" sz="1100" dirty="0">
                  <a:solidFill>
                    <a:schemeClr val="bg1"/>
                  </a:solidFill>
                </a:rPr>
                <a:t>-40</a:t>
              </a:r>
            </a:p>
            <a:p>
              <a:pPr algn="ctr"/>
              <a:r>
                <a:rPr lang="ko-KR" altLang="en-US" sz="1100" dirty="0">
                  <a:solidFill>
                    <a:schemeClr val="bg1"/>
                  </a:solidFill>
                </a:rPr>
                <a:t>그리고</a:t>
              </a:r>
              <a:endParaRPr lang="en-US" altLang="ko-KR" sz="1100" dirty="0">
                <a:solidFill>
                  <a:schemeClr val="bg1"/>
                </a:solidFill>
              </a:endParaRPr>
            </a:p>
            <a:p>
              <a:pPr algn="ctr"/>
              <a:r>
                <a:rPr lang="en-US" altLang="ko-KR" sz="1100" dirty="0">
                  <a:solidFill>
                    <a:schemeClr val="bg1"/>
                  </a:solidFill>
                </a:rPr>
                <a:t>Door3</a:t>
              </a:r>
              <a:r>
                <a:rPr lang="ko-KR" altLang="en-US" sz="1100" dirty="0">
                  <a:solidFill>
                    <a:schemeClr val="bg1"/>
                  </a:solidFill>
                </a:rPr>
                <a:t>의 </a:t>
              </a:r>
              <a:r>
                <a:rPr lang="en-US" altLang="ko-KR" sz="1100" dirty="0">
                  <a:solidFill>
                    <a:schemeClr val="bg1"/>
                  </a:solidFill>
                </a:rPr>
                <a:t>y</a:t>
              </a:r>
              <a:r>
                <a:rPr lang="ko-KR" altLang="en-US" sz="1100" dirty="0">
                  <a:solidFill>
                    <a:schemeClr val="bg1"/>
                  </a:solidFill>
                </a:rPr>
                <a:t>값</a:t>
              </a:r>
              <a:r>
                <a:rPr lang="en-US" altLang="ko-KR" sz="1100" dirty="0">
                  <a:solidFill>
                    <a:schemeClr val="bg1"/>
                  </a:solidFill>
                </a:rPr>
                <a:t>-40&lt;</a:t>
              </a:r>
              <a:r>
                <a:rPr lang="ko-KR" altLang="en-US" sz="1100" dirty="0">
                  <a:solidFill>
                    <a:schemeClr val="bg1"/>
                  </a:solidFill>
                </a:rPr>
                <a:t>플레이어의 </a:t>
              </a:r>
              <a:r>
                <a:rPr lang="en-US" altLang="ko-KR" sz="1100" dirty="0">
                  <a:solidFill>
                    <a:schemeClr val="bg1"/>
                  </a:solidFill>
                </a:rPr>
                <a:t>y</a:t>
              </a:r>
              <a:r>
                <a:rPr lang="ko-KR" altLang="en-US" sz="1100" dirty="0">
                  <a:solidFill>
                    <a:schemeClr val="bg1"/>
                  </a:solidFill>
                </a:rPr>
                <a:t>값</a:t>
              </a:r>
              <a:r>
                <a:rPr lang="en-US" altLang="ko-KR" sz="1100" dirty="0">
                  <a:solidFill>
                    <a:schemeClr val="bg1"/>
                  </a:solidFill>
                </a:rPr>
                <a:t>&lt; Door3</a:t>
              </a:r>
              <a:r>
                <a:rPr lang="ko-KR" altLang="en-US" sz="1100" dirty="0">
                  <a:solidFill>
                    <a:schemeClr val="bg1"/>
                  </a:solidFill>
                </a:rPr>
                <a:t>의 </a:t>
              </a:r>
              <a:r>
                <a:rPr lang="en-US" altLang="ko-KR" sz="1100" dirty="0">
                  <a:solidFill>
                    <a:schemeClr val="bg1"/>
                  </a:solidFill>
                </a:rPr>
                <a:t>y</a:t>
              </a:r>
              <a:r>
                <a:rPr lang="ko-KR" altLang="en-US" sz="1100" dirty="0">
                  <a:solidFill>
                    <a:schemeClr val="bg1"/>
                  </a:solidFill>
                </a:rPr>
                <a:t>값</a:t>
              </a:r>
              <a:r>
                <a:rPr lang="en-US" altLang="ko-KR" sz="1100" dirty="0">
                  <a:solidFill>
                    <a:schemeClr val="bg1"/>
                  </a:solidFill>
                </a:rPr>
                <a:t>-40</a:t>
              </a:r>
            </a:p>
          </p:txBody>
        </p:sp>
      </p:grp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09F62424-FDC0-4E31-B9FD-F161F478F418}"/>
              </a:ext>
            </a:extLst>
          </p:cNvPr>
          <p:cNvCxnSpPr>
            <a:cxnSpLocks/>
            <a:endCxn id="9" idx="0"/>
          </p:cNvCxnSpPr>
          <p:nvPr/>
        </p:nvCxnSpPr>
        <p:spPr>
          <a:xfrm flipH="1">
            <a:off x="1263602" y="1976906"/>
            <a:ext cx="4585867" cy="693158"/>
          </a:xfrm>
          <a:prstGeom prst="line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F2361250-8088-4E52-81BB-303DC130B2B5}"/>
              </a:ext>
            </a:extLst>
          </p:cNvPr>
          <p:cNvCxnSpPr>
            <a:cxnSpLocks/>
            <a:stCxn id="8" idx="2"/>
            <a:endCxn id="14" idx="0"/>
          </p:cNvCxnSpPr>
          <p:nvPr/>
        </p:nvCxnSpPr>
        <p:spPr>
          <a:xfrm flipH="1">
            <a:off x="5552005" y="1995610"/>
            <a:ext cx="261606" cy="684737"/>
          </a:xfrm>
          <a:prstGeom prst="line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E2FCC110-3703-4C96-AF4E-102A00BC4F58}"/>
              </a:ext>
            </a:extLst>
          </p:cNvPr>
          <p:cNvCxnSpPr>
            <a:cxnSpLocks/>
            <a:stCxn id="17" idx="0"/>
            <a:endCxn id="8" idx="2"/>
          </p:cNvCxnSpPr>
          <p:nvPr/>
        </p:nvCxnSpPr>
        <p:spPr>
          <a:xfrm flipH="1" flipV="1">
            <a:off x="5813611" y="1995610"/>
            <a:ext cx="2324101" cy="749542"/>
          </a:xfrm>
          <a:prstGeom prst="line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56569233-C039-4F75-8EF6-24E930502E93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5813611" y="1072012"/>
            <a:ext cx="0" cy="400378"/>
          </a:xfrm>
          <a:prstGeom prst="line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1D1C0915-39BF-4170-BD4B-CD8D8C9AB106}"/>
              </a:ext>
            </a:extLst>
          </p:cNvPr>
          <p:cNvSpPr/>
          <p:nvPr/>
        </p:nvSpPr>
        <p:spPr>
          <a:xfrm>
            <a:off x="998300" y="4242715"/>
            <a:ext cx="1443062" cy="523220"/>
          </a:xfrm>
          <a:prstGeom prst="rect">
            <a:avLst/>
          </a:prstGeom>
          <a:noFill/>
          <a:ln w="28575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Room 1</a:t>
            </a:r>
            <a:endParaRPr lang="ko-KR" altLang="en-US" dirty="0"/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3F9F97F3-E081-4DFA-A081-DFAA72AB431C}"/>
              </a:ext>
            </a:extLst>
          </p:cNvPr>
          <p:cNvCxnSpPr>
            <a:cxnSpLocks/>
            <a:stCxn id="33" idx="2"/>
          </p:cNvCxnSpPr>
          <p:nvPr/>
        </p:nvCxnSpPr>
        <p:spPr>
          <a:xfrm flipH="1">
            <a:off x="737263" y="4765935"/>
            <a:ext cx="982568" cy="329334"/>
          </a:xfrm>
          <a:prstGeom prst="line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760DB3E1-EF24-4111-802D-DB6D8774CD83}"/>
              </a:ext>
            </a:extLst>
          </p:cNvPr>
          <p:cNvCxnSpPr>
            <a:cxnSpLocks/>
            <a:endCxn id="33" idx="0"/>
          </p:cNvCxnSpPr>
          <p:nvPr/>
        </p:nvCxnSpPr>
        <p:spPr>
          <a:xfrm>
            <a:off x="1568548" y="4005299"/>
            <a:ext cx="151283" cy="237416"/>
          </a:xfrm>
          <a:prstGeom prst="line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4ED5B532-D374-4058-9F60-19ABC4638E22}"/>
              </a:ext>
            </a:extLst>
          </p:cNvPr>
          <p:cNvGrpSpPr/>
          <p:nvPr/>
        </p:nvGrpSpPr>
        <p:grpSpPr>
          <a:xfrm>
            <a:off x="92187" y="5095270"/>
            <a:ext cx="2141581" cy="895743"/>
            <a:chOff x="2764292" y="2544511"/>
            <a:chExt cx="6094141" cy="1577583"/>
          </a:xfrm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1A41909C-3195-477D-BDE6-8CA783B5E2E5}"/>
                </a:ext>
              </a:extLst>
            </p:cNvPr>
            <p:cNvSpPr/>
            <p:nvPr/>
          </p:nvSpPr>
          <p:spPr>
            <a:xfrm>
              <a:off x="2764292" y="2544511"/>
              <a:ext cx="6094141" cy="1368214"/>
            </a:xfrm>
            <a:prstGeom prst="rect">
              <a:avLst/>
            </a:prstGeom>
            <a:noFill/>
            <a:ln w="28575"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F3CDD15-50B2-4092-AB82-11B59B238DFF}"/>
                </a:ext>
              </a:extLst>
            </p:cNvPr>
            <p:cNvSpPr txBox="1"/>
            <p:nvPr/>
          </p:nvSpPr>
          <p:spPr>
            <a:xfrm>
              <a:off x="2938908" y="2766953"/>
              <a:ext cx="5744911" cy="135514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100" dirty="0">
                  <a:solidFill>
                    <a:schemeClr val="bg1"/>
                  </a:solidFill>
                </a:rPr>
                <a:t>380&lt;</a:t>
              </a:r>
              <a:r>
                <a:rPr lang="ko-KR" altLang="en-US" sz="1100" dirty="0">
                  <a:solidFill>
                    <a:schemeClr val="bg1"/>
                  </a:solidFill>
                </a:rPr>
                <a:t>플레이어의 </a:t>
              </a:r>
              <a:r>
                <a:rPr lang="en-US" altLang="ko-KR" sz="1100" dirty="0">
                  <a:solidFill>
                    <a:schemeClr val="bg1"/>
                  </a:solidFill>
                </a:rPr>
                <a:t>x</a:t>
              </a:r>
              <a:r>
                <a:rPr lang="ko-KR" altLang="en-US" sz="1100" dirty="0">
                  <a:solidFill>
                    <a:schemeClr val="bg1"/>
                  </a:solidFill>
                </a:rPr>
                <a:t>값</a:t>
              </a:r>
              <a:r>
                <a:rPr lang="en-US" altLang="ko-KR" sz="1100" dirty="0">
                  <a:solidFill>
                    <a:schemeClr val="bg1"/>
                  </a:solidFill>
                </a:rPr>
                <a:t>&lt; 420</a:t>
              </a:r>
            </a:p>
            <a:p>
              <a:pPr algn="ctr"/>
              <a:r>
                <a:rPr lang="ko-KR" altLang="en-US" sz="1100" dirty="0">
                  <a:solidFill>
                    <a:schemeClr val="bg1"/>
                  </a:solidFill>
                </a:rPr>
                <a:t>그리고</a:t>
              </a:r>
              <a:endParaRPr lang="en-US" altLang="ko-KR" sz="1100" dirty="0">
                <a:solidFill>
                  <a:schemeClr val="bg1"/>
                </a:solidFill>
              </a:endParaRPr>
            </a:p>
            <a:p>
              <a:pPr algn="ctr"/>
              <a:r>
                <a:rPr lang="en-US" altLang="ko-KR" sz="1100" dirty="0">
                  <a:solidFill>
                    <a:schemeClr val="bg1"/>
                  </a:solidFill>
                </a:rPr>
                <a:t>-350&lt;</a:t>
              </a:r>
              <a:r>
                <a:rPr lang="ko-KR" altLang="en-US" sz="1100" dirty="0">
                  <a:solidFill>
                    <a:schemeClr val="bg1"/>
                  </a:solidFill>
                </a:rPr>
                <a:t>플레이어의 </a:t>
              </a:r>
              <a:r>
                <a:rPr lang="en-US" altLang="ko-KR" sz="1100" dirty="0">
                  <a:solidFill>
                    <a:schemeClr val="bg1"/>
                  </a:solidFill>
                </a:rPr>
                <a:t>y</a:t>
              </a:r>
              <a:r>
                <a:rPr lang="ko-KR" altLang="en-US" sz="1100" dirty="0">
                  <a:solidFill>
                    <a:schemeClr val="bg1"/>
                  </a:solidFill>
                </a:rPr>
                <a:t>값</a:t>
              </a:r>
              <a:r>
                <a:rPr lang="en-US" altLang="ko-KR" sz="1100" dirty="0">
                  <a:solidFill>
                    <a:schemeClr val="bg1"/>
                  </a:solidFill>
                </a:rPr>
                <a:t>&lt; -250</a:t>
              </a:r>
            </a:p>
          </p:txBody>
        </p:sp>
      </p:grp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2403BB34-CC7A-46CB-B9FF-5B71E15AA356}"/>
              </a:ext>
            </a:extLst>
          </p:cNvPr>
          <p:cNvCxnSpPr>
            <a:cxnSpLocks/>
            <a:stCxn id="33" idx="2"/>
          </p:cNvCxnSpPr>
          <p:nvPr/>
        </p:nvCxnSpPr>
        <p:spPr>
          <a:xfrm>
            <a:off x="1719831" y="4765935"/>
            <a:ext cx="1269554" cy="464122"/>
          </a:xfrm>
          <a:prstGeom prst="line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28045E7D-2AB3-4F03-8966-035E7A017B80}"/>
              </a:ext>
            </a:extLst>
          </p:cNvPr>
          <p:cNvGrpSpPr/>
          <p:nvPr/>
        </p:nvGrpSpPr>
        <p:grpSpPr>
          <a:xfrm>
            <a:off x="2432304" y="5235905"/>
            <a:ext cx="2659776" cy="776864"/>
            <a:chOff x="2764292" y="2544511"/>
            <a:chExt cx="6094141" cy="1368214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B7EC7133-DA60-44AB-9280-AED20227ACBD}"/>
                </a:ext>
              </a:extLst>
            </p:cNvPr>
            <p:cNvSpPr/>
            <p:nvPr/>
          </p:nvSpPr>
          <p:spPr>
            <a:xfrm>
              <a:off x="2764292" y="2544511"/>
              <a:ext cx="6094141" cy="1368214"/>
            </a:xfrm>
            <a:prstGeom prst="rect">
              <a:avLst/>
            </a:prstGeom>
            <a:noFill/>
            <a:ln w="28575"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3781630-C51F-4649-B2B3-50B76908B818}"/>
                </a:ext>
              </a:extLst>
            </p:cNvPr>
            <p:cNvSpPr txBox="1"/>
            <p:nvPr/>
          </p:nvSpPr>
          <p:spPr>
            <a:xfrm>
              <a:off x="2938908" y="2766953"/>
              <a:ext cx="5919525" cy="10570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100" dirty="0">
                  <a:solidFill>
                    <a:schemeClr val="bg1"/>
                  </a:solidFill>
                </a:rPr>
                <a:t>434-50&lt;</a:t>
              </a:r>
              <a:r>
                <a:rPr lang="ko-KR" altLang="en-US" sz="1100" dirty="0">
                  <a:solidFill>
                    <a:schemeClr val="bg1"/>
                  </a:solidFill>
                </a:rPr>
                <a:t>플레이어의 </a:t>
              </a:r>
              <a:r>
                <a:rPr lang="en-US" altLang="ko-KR" sz="1100" dirty="0">
                  <a:solidFill>
                    <a:schemeClr val="bg1"/>
                  </a:solidFill>
                </a:rPr>
                <a:t>x</a:t>
              </a:r>
              <a:r>
                <a:rPr lang="ko-KR" altLang="en-US" sz="1100" dirty="0">
                  <a:solidFill>
                    <a:schemeClr val="bg1"/>
                  </a:solidFill>
                </a:rPr>
                <a:t>값</a:t>
              </a:r>
              <a:r>
                <a:rPr lang="en-US" altLang="ko-KR" sz="1100" dirty="0">
                  <a:solidFill>
                    <a:schemeClr val="bg1"/>
                  </a:solidFill>
                </a:rPr>
                <a:t>&lt; 434+50</a:t>
              </a:r>
            </a:p>
            <a:p>
              <a:pPr algn="ctr"/>
              <a:r>
                <a:rPr lang="ko-KR" altLang="en-US" sz="1100" dirty="0">
                  <a:solidFill>
                    <a:schemeClr val="bg1"/>
                  </a:solidFill>
                </a:rPr>
                <a:t>그리고</a:t>
              </a:r>
              <a:endParaRPr lang="en-US" altLang="ko-KR" sz="1100" dirty="0">
                <a:solidFill>
                  <a:schemeClr val="bg1"/>
                </a:solidFill>
              </a:endParaRPr>
            </a:p>
            <a:p>
              <a:pPr algn="ctr"/>
              <a:r>
                <a:rPr lang="en-US" altLang="ko-KR" sz="1100" dirty="0">
                  <a:solidFill>
                    <a:schemeClr val="bg1"/>
                  </a:solidFill>
                </a:rPr>
                <a:t>108&lt;</a:t>
              </a:r>
              <a:r>
                <a:rPr lang="ko-KR" altLang="en-US" sz="1100" dirty="0">
                  <a:solidFill>
                    <a:schemeClr val="bg1"/>
                  </a:solidFill>
                </a:rPr>
                <a:t>플레이어의 </a:t>
              </a:r>
              <a:r>
                <a:rPr lang="en-US" altLang="ko-KR" sz="1100" dirty="0">
                  <a:solidFill>
                    <a:schemeClr val="bg1"/>
                  </a:solidFill>
                </a:rPr>
                <a:t>y</a:t>
              </a:r>
              <a:r>
                <a:rPr lang="ko-KR" altLang="en-US" sz="1100" dirty="0">
                  <a:solidFill>
                    <a:schemeClr val="bg1"/>
                  </a:solidFill>
                </a:rPr>
                <a:t>값</a:t>
              </a:r>
              <a:endParaRPr lang="en-US" altLang="ko-KR" sz="110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E3292537-7B62-437F-AC36-9A9FDD9587B3}"/>
              </a:ext>
            </a:extLst>
          </p:cNvPr>
          <p:cNvCxnSpPr>
            <a:cxnSpLocks/>
          </p:cNvCxnSpPr>
          <p:nvPr/>
        </p:nvCxnSpPr>
        <p:spPr>
          <a:xfrm>
            <a:off x="3743523" y="6012769"/>
            <a:ext cx="0" cy="1571372"/>
          </a:xfrm>
          <a:prstGeom prst="line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AEB60EE4-8E55-413E-829D-4B8FDFBE9CC6}"/>
              </a:ext>
            </a:extLst>
          </p:cNvPr>
          <p:cNvCxnSpPr>
            <a:cxnSpLocks/>
          </p:cNvCxnSpPr>
          <p:nvPr/>
        </p:nvCxnSpPr>
        <p:spPr>
          <a:xfrm>
            <a:off x="1098028" y="5872133"/>
            <a:ext cx="0" cy="520611"/>
          </a:xfrm>
          <a:prstGeom prst="line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D7B540E3-768F-4275-A542-46AAFA9DD55C}"/>
              </a:ext>
            </a:extLst>
          </p:cNvPr>
          <p:cNvGrpSpPr/>
          <p:nvPr/>
        </p:nvGrpSpPr>
        <p:grpSpPr>
          <a:xfrm>
            <a:off x="92189" y="6392744"/>
            <a:ext cx="2141580" cy="350865"/>
            <a:chOff x="2764292" y="2544511"/>
            <a:chExt cx="6094141" cy="1368214"/>
          </a:xfrm>
        </p:grpSpPr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20F30F11-6B7F-4BE9-BE4C-CB49346C903B}"/>
                </a:ext>
              </a:extLst>
            </p:cNvPr>
            <p:cNvSpPr/>
            <p:nvPr/>
          </p:nvSpPr>
          <p:spPr>
            <a:xfrm>
              <a:off x="2764292" y="2544511"/>
              <a:ext cx="6094141" cy="1368214"/>
            </a:xfrm>
            <a:prstGeom prst="rect">
              <a:avLst/>
            </a:prstGeom>
            <a:noFill/>
            <a:ln w="28575"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F2B5AB3B-8F32-4E37-AD4C-32CAEFC96CEF}"/>
                </a:ext>
              </a:extLst>
            </p:cNvPr>
            <p:cNvSpPr txBox="1"/>
            <p:nvPr/>
          </p:nvSpPr>
          <p:spPr>
            <a:xfrm>
              <a:off x="2934668" y="2718536"/>
              <a:ext cx="5744911" cy="10201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100" dirty="0">
                  <a:solidFill>
                    <a:schemeClr val="bg1"/>
                  </a:solidFill>
                </a:rPr>
                <a:t>자폐증 환자가 혼잣말을 함</a:t>
              </a:r>
              <a:endParaRPr lang="en-US" altLang="ko-KR" sz="110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147FD770-F3C9-4D2C-BE7B-97669859336D}"/>
              </a:ext>
            </a:extLst>
          </p:cNvPr>
          <p:cNvCxnSpPr>
            <a:cxnSpLocks/>
          </p:cNvCxnSpPr>
          <p:nvPr/>
        </p:nvCxnSpPr>
        <p:spPr>
          <a:xfrm flipH="1">
            <a:off x="5561745" y="3866360"/>
            <a:ext cx="31996" cy="3012205"/>
          </a:xfrm>
          <a:prstGeom prst="line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0690FFD2-2E96-4AEF-9889-621E84E3B16C}"/>
              </a:ext>
            </a:extLst>
          </p:cNvPr>
          <p:cNvCxnSpPr>
            <a:cxnSpLocks/>
          </p:cNvCxnSpPr>
          <p:nvPr/>
        </p:nvCxnSpPr>
        <p:spPr>
          <a:xfrm>
            <a:off x="8057857" y="3866360"/>
            <a:ext cx="0" cy="3411071"/>
          </a:xfrm>
          <a:prstGeom prst="line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86CF8A46-4755-4733-9846-F044D9AF249E}"/>
              </a:ext>
            </a:extLst>
          </p:cNvPr>
          <p:cNvSpPr/>
          <p:nvPr/>
        </p:nvSpPr>
        <p:spPr>
          <a:xfrm>
            <a:off x="4898631" y="4347532"/>
            <a:ext cx="1443062" cy="523220"/>
          </a:xfrm>
          <a:prstGeom prst="rect">
            <a:avLst/>
          </a:prstGeom>
          <a:solidFill>
            <a:schemeClr val="bg2">
              <a:lumMod val="10000"/>
            </a:schemeClr>
          </a:solidFill>
          <a:ln w="28575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Room 2</a:t>
            </a:r>
            <a:endParaRPr lang="ko-KR" altLang="en-US" dirty="0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A00BC08A-4557-4EC8-850E-8E50713DC3FE}"/>
              </a:ext>
            </a:extLst>
          </p:cNvPr>
          <p:cNvSpPr/>
          <p:nvPr/>
        </p:nvSpPr>
        <p:spPr>
          <a:xfrm>
            <a:off x="7336326" y="4407382"/>
            <a:ext cx="1443062" cy="523220"/>
          </a:xfrm>
          <a:prstGeom prst="rect">
            <a:avLst/>
          </a:prstGeom>
          <a:solidFill>
            <a:schemeClr val="bg2">
              <a:lumMod val="10000"/>
            </a:schemeClr>
          </a:solidFill>
          <a:ln w="28575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Room 3</a:t>
            </a:r>
            <a:endParaRPr lang="ko-KR" altLang="en-US" dirty="0"/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A4B0BE17-5D9A-4BFC-B19D-FA73E0E8EA11}"/>
              </a:ext>
            </a:extLst>
          </p:cNvPr>
          <p:cNvGrpSpPr/>
          <p:nvPr/>
        </p:nvGrpSpPr>
        <p:grpSpPr>
          <a:xfrm>
            <a:off x="9646039" y="2698941"/>
            <a:ext cx="2170140" cy="1045928"/>
            <a:chOff x="2764292" y="2544511"/>
            <a:chExt cx="6094141" cy="1368214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8DA685F8-82AD-403B-B70B-899DF14C3E08}"/>
                </a:ext>
              </a:extLst>
            </p:cNvPr>
            <p:cNvSpPr/>
            <p:nvPr/>
          </p:nvSpPr>
          <p:spPr>
            <a:xfrm>
              <a:off x="2764292" y="2544511"/>
              <a:ext cx="6094141" cy="1368214"/>
            </a:xfrm>
            <a:prstGeom prst="rect">
              <a:avLst/>
            </a:prstGeom>
            <a:noFill/>
            <a:ln w="28575"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850F9D9D-70F3-4664-9EC7-2C20584536DF}"/>
                </a:ext>
              </a:extLst>
            </p:cNvPr>
            <p:cNvSpPr txBox="1"/>
            <p:nvPr/>
          </p:nvSpPr>
          <p:spPr>
            <a:xfrm>
              <a:off x="2938908" y="2766953"/>
              <a:ext cx="5744909" cy="10065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100" dirty="0">
                  <a:solidFill>
                    <a:schemeClr val="bg1"/>
                  </a:solidFill>
                </a:rPr>
                <a:t>350-100&lt;</a:t>
              </a:r>
              <a:r>
                <a:rPr lang="ko-KR" altLang="en-US" sz="1100" dirty="0">
                  <a:solidFill>
                    <a:schemeClr val="bg1"/>
                  </a:solidFill>
                </a:rPr>
                <a:t>플레이어의 </a:t>
              </a:r>
              <a:r>
                <a:rPr lang="en-US" altLang="ko-KR" sz="1100" dirty="0">
                  <a:solidFill>
                    <a:schemeClr val="bg1"/>
                  </a:solidFill>
                </a:rPr>
                <a:t>x</a:t>
              </a:r>
              <a:r>
                <a:rPr lang="ko-KR" altLang="en-US" sz="1100" dirty="0">
                  <a:solidFill>
                    <a:schemeClr val="bg1"/>
                  </a:solidFill>
                </a:rPr>
                <a:t>값</a:t>
              </a:r>
              <a:r>
                <a:rPr lang="en-US" altLang="ko-KR" sz="1100" dirty="0">
                  <a:solidFill>
                    <a:schemeClr val="bg1"/>
                  </a:solidFill>
                </a:rPr>
                <a:t>&lt; 350+100</a:t>
              </a:r>
            </a:p>
            <a:p>
              <a:pPr algn="ctr"/>
              <a:r>
                <a:rPr lang="ko-KR" altLang="en-US" sz="1100" dirty="0">
                  <a:solidFill>
                    <a:schemeClr val="bg1"/>
                  </a:solidFill>
                </a:rPr>
                <a:t>그리고</a:t>
              </a:r>
              <a:endParaRPr lang="en-US" altLang="ko-KR" sz="1100" dirty="0">
                <a:solidFill>
                  <a:schemeClr val="bg1"/>
                </a:solidFill>
              </a:endParaRPr>
            </a:p>
            <a:p>
              <a:pPr algn="ctr"/>
              <a:r>
                <a:rPr lang="ko-KR" altLang="en-US" sz="1100" dirty="0">
                  <a:solidFill>
                    <a:schemeClr val="bg1"/>
                  </a:solidFill>
                </a:rPr>
                <a:t>플레이어의 </a:t>
              </a:r>
              <a:r>
                <a:rPr lang="en-US" altLang="ko-KR" sz="1100" dirty="0">
                  <a:solidFill>
                    <a:schemeClr val="bg1"/>
                  </a:solidFill>
                </a:rPr>
                <a:t>y</a:t>
              </a:r>
              <a:r>
                <a:rPr lang="ko-KR" altLang="en-US" sz="1100" dirty="0">
                  <a:solidFill>
                    <a:schemeClr val="bg1"/>
                  </a:solidFill>
                </a:rPr>
                <a:t>값</a:t>
              </a:r>
              <a:r>
                <a:rPr lang="en-US" altLang="ko-KR" sz="1100" dirty="0">
                  <a:solidFill>
                    <a:schemeClr val="bg1"/>
                  </a:solidFill>
                </a:rPr>
                <a:t>&lt; -330</a:t>
              </a:r>
            </a:p>
          </p:txBody>
        </p:sp>
      </p:grp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39FD4E59-BB23-4541-A588-108B9EAD6698}"/>
              </a:ext>
            </a:extLst>
          </p:cNvPr>
          <p:cNvCxnSpPr>
            <a:cxnSpLocks/>
            <a:stCxn id="50" idx="0"/>
          </p:cNvCxnSpPr>
          <p:nvPr/>
        </p:nvCxnSpPr>
        <p:spPr>
          <a:xfrm flipH="1" flipV="1">
            <a:off x="5849471" y="2005895"/>
            <a:ext cx="4881638" cy="693046"/>
          </a:xfrm>
          <a:prstGeom prst="line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10911419-F498-4109-8B7C-D5FE4475A7FF}"/>
              </a:ext>
            </a:extLst>
          </p:cNvPr>
          <p:cNvSpPr/>
          <p:nvPr/>
        </p:nvSpPr>
        <p:spPr>
          <a:xfrm>
            <a:off x="5092080" y="1472390"/>
            <a:ext cx="1443062" cy="523220"/>
          </a:xfrm>
          <a:prstGeom prst="rect">
            <a:avLst/>
          </a:prstGeom>
          <a:solidFill>
            <a:schemeClr val="bg2">
              <a:lumMod val="10000"/>
            </a:schemeClr>
          </a:solidFill>
          <a:ln w="28575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corridor</a:t>
            </a:r>
            <a:endParaRPr lang="ko-KR" altLang="en-US" dirty="0"/>
          </a:p>
        </p:txBody>
      </p: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14A969A5-F8F7-473E-9F56-ECE9C4D10BAC}"/>
              </a:ext>
            </a:extLst>
          </p:cNvPr>
          <p:cNvCxnSpPr>
            <a:cxnSpLocks/>
          </p:cNvCxnSpPr>
          <p:nvPr/>
        </p:nvCxnSpPr>
        <p:spPr>
          <a:xfrm>
            <a:off x="10702445" y="3744868"/>
            <a:ext cx="0" cy="3411071"/>
          </a:xfrm>
          <a:prstGeom prst="line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3C9F244A-45AF-469F-9D12-CCD7698E4E80}"/>
              </a:ext>
            </a:extLst>
          </p:cNvPr>
          <p:cNvSpPr/>
          <p:nvPr/>
        </p:nvSpPr>
        <p:spPr>
          <a:xfrm>
            <a:off x="9998844" y="4388646"/>
            <a:ext cx="1443062" cy="523220"/>
          </a:xfrm>
          <a:prstGeom prst="rect">
            <a:avLst/>
          </a:prstGeom>
          <a:solidFill>
            <a:schemeClr val="bg2">
              <a:lumMod val="10000"/>
            </a:schemeClr>
          </a:solidFill>
          <a:ln w="28575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Outside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990441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E19BA09E-4125-421C-BB5A-69E8B3AD9F37}"/>
              </a:ext>
            </a:extLst>
          </p:cNvPr>
          <p:cNvCxnSpPr>
            <a:cxnSpLocks/>
          </p:cNvCxnSpPr>
          <p:nvPr/>
        </p:nvCxnSpPr>
        <p:spPr>
          <a:xfrm>
            <a:off x="3749731" y="7289"/>
            <a:ext cx="0" cy="845231"/>
          </a:xfrm>
          <a:prstGeom prst="line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그룹 2">
            <a:extLst>
              <a:ext uri="{FF2B5EF4-FFF2-40B4-BE49-F238E27FC236}">
                <a16:creationId xmlns:a16="http://schemas.microsoft.com/office/drawing/2014/main" id="{4866A767-4F5F-4443-9BF9-FB7634DBAB16}"/>
              </a:ext>
            </a:extLst>
          </p:cNvPr>
          <p:cNvGrpSpPr/>
          <p:nvPr/>
        </p:nvGrpSpPr>
        <p:grpSpPr>
          <a:xfrm>
            <a:off x="2234749" y="852520"/>
            <a:ext cx="2139690" cy="514646"/>
            <a:chOff x="2764292" y="2544511"/>
            <a:chExt cx="6094141" cy="1368214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D53F1577-05EB-4763-ABA1-15733703EAC1}"/>
                </a:ext>
              </a:extLst>
            </p:cNvPr>
            <p:cNvSpPr/>
            <p:nvPr/>
          </p:nvSpPr>
          <p:spPr>
            <a:xfrm>
              <a:off x="2764292" y="2544511"/>
              <a:ext cx="6094141" cy="1368214"/>
            </a:xfrm>
            <a:prstGeom prst="rect">
              <a:avLst/>
            </a:prstGeom>
            <a:noFill/>
            <a:ln w="28575"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4CF97CA-79CF-4522-B8AB-B31F353D3BBE}"/>
                </a:ext>
              </a:extLst>
            </p:cNvPr>
            <p:cNvSpPr txBox="1"/>
            <p:nvPr/>
          </p:nvSpPr>
          <p:spPr>
            <a:xfrm>
              <a:off x="2938909" y="2766952"/>
              <a:ext cx="5919524" cy="114553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100" dirty="0">
                  <a:solidFill>
                    <a:schemeClr val="bg1"/>
                  </a:solidFill>
                </a:rPr>
                <a:t>Room 1</a:t>
              </a:r>
              <a:r>
                <a:rPr lang="ko-KR" altLang="en-US" sz="1100" dirty="0">
                  <a:solidFill>
                    <a:schemeClr val="bg1"/>
                  </a:solidFill>
                </a:rPr>
                <a:t>의 문제</a:t>
              </a:r>
              <a:endParaRPr lang="en-US" altLang="ko-KR" sz="1100" dirty="0">
                <a:solidFill>
                  <a:schemeClr val="bg1"/>
                </a:solidFill>
              </a:endParaRPr>
            </a:p>
            <a:p>
              <a:pPr algn="ctr"/>
              <a:r>
                <a:rPr lang="en-US" altLang="ko-KR" sz="1100" dirty="0">
                  <a:solidFill>
                    <a:schemeClr val="bg1"/>
                  </a:solidFill>
                </a:rPr>
                <a:t>64 @ 120 = ?</a:t>
              </a:r>
            </a:p>
          </p:txBody>
        </p:sp>
      </p:grp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589ABA5-5CB2-4467-8FCA-47192AB28F80}"/>
              </a:ext>
            </a:extLst>
          </p:cNvPr>
          <p:cNvCxnSpPr>
            <a:cxnSpLocks/>
          </p:cNvCxnSpPr>
          <p:nvPr/>
        </p:nvCxnSpPr>
        <p:spPr>
          <a:xfrm flipH="1">
            <a:off x="2122908" y="1367166"/>
            <a:ext cx="536917" cy="762000"/>
          </a:xfrm>
          <a:prstGeom prst="line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>
            <a:extLst>
              <a:ext uri="{FF2B5EF4-FFF2-40B4-BE49-F238E27FC236}">
                <a16:creationId xmlns:a16="http://schemas.microsoft.com/office/drawing/2014/main" id="{6BBCDA3C-1948-4CE3-89C2-DE39B989DB13}"/>
              </a:ext>
            </a:extLst>
          </p:cNvPr>
          <p:cNvGrpSpPr/>
          <p:nvPr/>
        </p:nvGrpSpPr>
        <p:grpSpPr>
          <a:xfrm>
            <a:off x="628688" y="2129166"/>
            <a:ext cx="2139690" cy="514646"/>
            <a:chOff x="2764292" y="2544511"/>
            <a:chExt cx="6094141" cy="1368214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EC7E8CC-7E61-4995-A035-5EBA4EBD73EE}"/>
                </a:ext>
              </a:extLst>
            </p:cNvPr>
            <p:cNvSpPr/>
            <p:nvPr/>
          </p:nvSpPr>
          <p:spPr>
            <a:xfrm>
              <a:off x="2764292" y="2544511"/>
              <a:ext cx="6094141" cy="1368214"/>
            </a:xfrm>
            <a:prstGeom prst="rect">
              <a:avLst/>
            </a:prstGeom>
            <a:noFill/>
            <a:ln w="28575"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72BACC1-94F9-494E-ABCA-FFD345874A6C}"/>
                </a:ext>
              </a:extLst>
            </p:cNvPr>
            <p:cNvSpPr txBox="1"/>
            <p:nvPr/>
          </p:nvSpPr>
          <p:spPr>
            <a:xfrm>
              <a:off x="2938909" y="2766952"/>
              <a:ext cx="5919524" cy="114553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100" dirty="0">
                  <a:solidFill>
                    <a:schemeClr val="bg1"/>
                  </a:solidFill>
                </a:rPr>
                <a:t>검은색 열쇠 얻기</a:t>
              </a:r>
              <a:endParaRPr lang="en-US" altLang="ko-KR" sz="1100" dirty="0">
                <a:solidFill>
                  <a:schemeClr val="bg1"/>
                </a:solidFill>
              </a:endParaRPr>
            </a:p>
            <a:p>
              <a:pPr algn="ctr"/>
              <a:r>
                <a:rPr lang="ko-KR" altLang="en-US" sz="1100" dirty="0">
                  <a:solidFill>
                    <a:schemeClr val="bg1"/>
                  </a:solidFill>
                </a:rPr>
                <a:t>열쇠개수 </a:t>
              </a:r>
              <a:r>
                <a:rPr lang="en-US" altLang="ko-KR" sz="1100" dirty="0">
                  <a:solidFill>
                    <a:schemeClr val="bg1"/>
                  </a:solidFill>
                </a:rPr>
                <a:t>+=1</a:t>
              </a:r>
            </a:p>
          </p:txBody>
        </p:sp>
      </p:grp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3AA242FA-53F0-4C24-8C04-D0E1A9F699A2}"/>
              </a:ext>
            </a:extLst>
          </p:cNvPr>
          <p:cNvCxnSpPr>
            <a:cxnSpLocks/>
          </p:cNvCxnSpPr>
          <p:nvPr/>
        </p:nvCxnSpPr>
        <p:spPr>
          <a:xfrm>
            <a:off x="3881369" y="1367166"/>
            <a:ext cx="604912" cy="762000"/>
          </a:xfrm>
          <a:prstGeom prst="line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8E9B901F-539F-4B82-9715-631EEF83E4C8}"/>
              </a:ext>
            </a:extLst>
          </p:cNvPr>
          <p:cNvGrpSpPr/>
          <p:nvPr/>
        </p:nvGrpSpPr>
        <p:grpSpPr>
          <a:xfrm>
            <a:off x="2992060" y="2129166"/>
            <a:ext cx="2139690" cy="514646"/>
            <a:chOff x="2764292" y="2544511"/>
            <a:chExt cx="6094141" cy="1368214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B0A0F25F-7708-4BB9-A424-9B340AFBEBF9}"/>
                </a:ext>
              </a:extLst>
            </p:cNvPr>
            <p:cNvSpPr/>
            <p:nvPr/>
          </p:nvSpPr>
          <p:spPr>
            <a:xfrm>
              <a:off x="2764292" y="2544511"/>
              <a:ext cx="6094141" cy="1368214"/>
            </a:xfrm>
            <a:prstGeom prst="rect">
              <a:avLst/>
            </a:prstGeom>
            <a:noFill/>
            <a:ln w="28575"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D63D35C-F16F-4E09-A17F-D7AD851B76F3}"/>
                </a:ext>
              </a:extLst>
            </p:cNvPr>
            <p:cNvSpPr txBox="1"/>
            <p:nvPr/>
          </p:nvSpPr>
          <p:spPr>
            <a:xfrm>
              <a:off x="2938909" y="2766952"/>
              <a:ext cx="5919524" cy="69550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100" dirty="0">
                  <a:solidFill>
                    <a:schemeClr val="bg1"/>
                  </a:solidFill>
                </a:rPr>
                <a:t>잘못된 입력입니다 띄우기</a:t>
              </a:r>
              <a:endParaRPr lang="en-US" altLang="ko-KR" sz="110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D459E022-8D28-4BE4-ABC6-06A976D28DE4}"/>
              </a:ext>
            </a:extLst>
          </p:cNvPr>
          <p:cNvCxnSpPr>
            <a:cxnSpLocks/>
          </p:cNvCxnSpPr>
          <p:nvPr/>
        </p:nvCxnSpPr>
        <p:spPr>
          <a:xfrm>
            <a:off x="5549153" y="7289"/>
            <a:ext cx="209676" cy="2886623"/>
          </a:xfrm>
          <a:prstGeom prst="line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F9CA4B93-7CD5-4588-889A-71A37F7C0A15}"/>
              </a:ext>
            </a:extLst>
          </p:cNvPr>
          <p:cNvGrpSpPr/>
          <p:nvPr/>
        </p:nvGrpSpPr>
        <p:grpSpPr>
          <a:xfrm>
            <a:off x="4381934" y="3421568"/>
            <a:ext cx="1376895" cy="1769620"/>
            <a:chOff x="2764292" y="2544511"/>
            <a:chExt cx="6094141" cy="136821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FAE696A3-560B-463E-A038-11AC2F9FAA25}"/>
                </a:ext>
              </a:extLst>
            </p:cNvPr>
            <p:cNvSpPr/>
            <p:nvPr/>
          </p:nvSpPr>
          <p:spPr>
            <a:xfrm>
              <a:off x="2764292" y="2544511"/>
              <a:ext cx="6094141" cy="1368214"/>
            </a:xfrm>
            <a:prstGeom prst="rect">
              <a:avLst/>
            </a:prstGeom>
            <a:noFill/>
            <a:ln w="28575"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15D9F81-852A-47BC-B8E1-4F63FE14A308}"/>
                </a:ext>
              </a:extLst>
            </p:cNvPr>
            <p:cNvSpPr txBox="1"/>
            <p:nvPr/>
          </p:nvSpPr>
          <p:spPr>
            <a:xfrm>
              <a:off x="2938911" y="2766953"/>
              <a:ext cx="5919522" cy="85666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100" dirty="0">
                  <a:solidFill>
                    <a:schemeClr val="bg1"/>
                  </a:solidFill>
                </a:rPr>
                <a:t>-200-50&lt;</a:t>
              </a:r>
              <a:r>
                <a:rPr lang="ko-KR" altLang="en-US" sz="1100" dirty="0">
                  <a:solidFill>
                    <a:schemeClr val="bg1"/>
                  </a:solidFill>
                </a:rPr>
                <a:t>플레이어의 </a:t>
              </a:r>
              <a:r>
                <a:rPr lang="en-US" altLang="ko-KR" sz="1100" dirty="0">
                  <a:solidFill>
                    <a:schemeClr val="bg1"/>
                  </a:solidFill>
                </a:rPr>
                <a:t>x</a:t>
              </a:r>
              <a:r>
                <a:rPr lang="ko-KR" altLang="en-US" sz="1100" dirty="0">
                  <a:solidFill>
                    <a:schemeClr val="bg1"/>
                  </a:solidFill>
                </a:rPr>
                <a:t>값</a:t>
              </a:r>
              <a:r>
                <a:rPr lang="en-US" altLang="ko-KR" sz="1100" dirty="0">
                  <a:solidFill>
                    <a:schemeClr val="bg1"/>
                  </a:solidFill>
                </a:rPr>
                <a:t>&lt; -200+50</a:t>
              </a:r>
            </a:p>
            <a:p>
              <a:pPr algn="ctr"/>
              <a:r>
                <a:rPr lang="ko-KR" altLang="en-US" sz="1100" dirty="0">
                  <a:solidFill>
                    <a:schemeClr val="bg1"/>
                  </a:solidFill>
                </a:rPr>
                <a:t>그리고</a:t>
              </a:r>
              <a:endParaRPr lang="en-US" altLang="ko-KR" sz="1100" dirty="0">
                <a:solidFill>
                  <a:schemeClr val="bg1"/>
                </a:solidFill>
              </a:endParaRPr>
            </a:p>
            <a:p>
              <a:pPr algn="ctr"/>
              <a:r>
                <a:rPr lang="en-US" altLang="ko-KR" sz="1100" dirty="0">
                  <a:solidFill>
                    <a:schemeClr val="bg1"/>
                  </a:solidFill>
                </a:rPr>
                <a:t>220&lt;</a:t>
              </a:r>
              <a:r>
                <a:rPr lang="ko-KR" altLang="en-US" sz="1100" dirty="0">
                  <a:solidFill>
                    <a:schemeClr val="bg1"/>
                  </a:solidFill>
                </a:rPr>
                <a:t>플레이어의 </a:t>
              </a:r>
              <a:r>
                <a:rPr lang="en-US" altLang="ko-KR" sz="1100" dirty="0">
                  <a:solidFill>
                    <a:schemeClr val="bg1"/>
                  </a:solidFill>
                </a:rPr>
                <a:t>y</a:t>
              </a:r>
              <a:r>
                <a:rPr lang="ko-KR" altLang="en-US" sz="1100" dirty="0">
                  <a:solidFill>
                    <a:schemeClr val="bg1"/>
                  </a:solidFill>
                </a:rPr>
                <a:t>값</a:t>
              </a:r>
              <a:endParaRPr lang="en-US" altLang="ko-KR" sz="110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613B446A-09A4-484E-8911-CD1C5D32AC83}"/>
              </a:ext>
            </a:extLst>
          </p:cNvPr>
          <p:cNvCxnSpPr>
            <a:cxnSpLocks/>
            <a:stCxn id="18" idx="1"/>
            <a:endCxn id="24" idx="0"/>
          </p:cNvCxnSpPr>
          <p:nvPr/>
        </p:nvCxnSpPr>
        <p:spPr>
          <a:xfrm flipH="1">
            <a:off x="3353085" y="4306378"/>
            <a:ext cx="1028849" cy="187315"/>
          </a:xfrm>
          <a:prstGeom prst="line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67D83FE-DC9A-4C58-874A-04C47EC60679}"/>
              </a:ext>
            </a:extLst>
          </p:cNvPr>
          <p:cNvSpPr/>
          <p:nvPr/>
        </p:nvSpPr>
        <p:spPr>
          <a:xfrm>
            <a:off x="2452172" y="4493693"/>
            <a:ext cx="1801826" cy="688518"/>
          </a:xfrm>
          <a:prstGeom prst="rect">
            <a:avLst/>
          </a:prstGeom>
          <a:noFill/>
          <a:ln w="28575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금고 암호 풀기</a:t>
            </a: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430E1DCC-65EF-4A03-BC45-B525372E342A}"/>
              </a:ext>
            </a:extLst>
          </p:cNvPr>
          <p:cNvCxnSpPr>
            <a:cxnSpLocks/>
          </p:cNvCxnSpPr>
          <p:nvPr/>
        </p:nvCxnSpPr>
        <p:spPr>
          <a:xfrm flipH="1">
            <a:off x="2391508" y="5224046"/>
            <a:ext cx="536917" cy="762000"/>
          </a:xfrm>
          <a:prstGeom prst="line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64DAFC90-DE36-4C12-ACA6-453DE9B99920}"/>
              </a:ext>
            </a:extLst>
          </p:cNvPr>
          <p:cNvGrpSpPr/>
          <p:nvPr/>
        </p:nvGrpSpPr>
        <p:grpSpPr>
          <a:xfrm>
            <a:off x="897288" y="5986046"/>
            <a:ext cx="2139690" cy="514646"/>
            <a:chOff x="2764292" y="2544511"/>
            <a:chExt cx="6094141" cy="1368214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CF504498-940B-44EF-842A-3475D1D166B7}"/>
                </a:ext>
              </a:extLst>
            </p:cNvPr>
            <p:cNvSpPr/>
            <p:nvPr/>
          </p:nvSpPr>
          <p:spPr>
            <a:xfrm>
              <a:off x="2764292" y="2544511"/>
              <a:ext cx="6094141" cy="1368214"/>
            </a:xfrm>
            <a:prstGeom prst="rect">
              <a:avLst/>
            </a:prstGeom>
            <a:noFill/>
            <a:ln w="28575"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0767F38-B865-47CF-BD0A-85CDBEE35E04}"/>
                </a:ext>
              </a:extLst>
            </p:cNvPr>
            <p:cNvSpPr txBox="1"/>
            <p:nvPr/>
          </p:nvSpPr>
          <p:spPr>
            <a:xfrm>
              <a:off x="2938909" y="2766952"/>
              <a:ext cx="5919524" cy="114553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100" dirty="0">
                  <a:solidFill>
                    <a:schemeClr val="bg1"/>
                  </a:solidFill>
                </a:rPr>
                <a:t>보라색 열쇠 얻기</a:t>
              </a:r>
              <a:endParaRPr lang="en-US" altLang="ko-KR" sz="1100" dirty="0">
                <a:solidFill>
                  <a:schemeClr val="bg1"/>
                </a:solidFill>
              </a:endParaRPr>
            </a:p>
            <a:p>
              <a:pPr algn="ctr"/>
              <a:r>
                <a:rPr lang="ko-KR" altLang="en-US" sz="1100" dirty="0">
                  <a:solidFill>
                    <a:schemeClr val="bg1"/>
                  </a:solidFill>
                </a:rPr>
                <a:t>열쇠개수 </a:t>
              </a:r>
              <a:r>
                <a:rPr lang="en-US" altLang="ko-KR" sz="1100" dirty="0">
                  <a:solidFill>
                    <a:schemeClr val="bg1"/>
                  </a:solidFill>
                </a:rPr>
                <a:t>+=1</a:t>
              </a:r>
            </a:p>
          </p:txBody>
        </p:sp>
      </p:grp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2E682904-C431-43C2-85C7-97DF03FD6DDC}"/>
              </a:ext>
            </a:extLst>
          </p:cNvPr>
          <p:cNvCxnSpPr>
            <a:cxnSpLocks/>
          </p:cNvCxnSpPr>
          <p:nvPr/>
        </p:nvCxnSpPr>
        <p:spPr>
          <a:xfrm>
            <a:off x="3685736" y="5224046"/>
            <a:ext cx="604912" cy="762000"/>
          </a:xfrm>
          <a:prstGeom prst="line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750D6873-865D-4700-A7FC-1CF5D1521BE8}"/>
              </a:ext>
            </a:extLst>
          </p:cNvPr>
          <p:cNvGrpSpPr/>
          <p:nvPr/>
        </p:nvGrpSpPr>
        <p:grpSpPr>
          <a:xfrm>
            <a:off x="3260660" y="5986046"/>
            <a:ext cx="2139690" cy="514646"/>
            <a:chOff x="2764292" y="2544511"/>
            <a:chExt cx="6094141" cy="1368214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5E7DD327-799A-4F92-B9DA-5540E29090F0}"/>
                </a:ext>
              </a:extLst>
            </p:cNvPr>
            <p:cNvSpPr/>
            <p:nvPr/>
          </p:nvSpPr>
          <p:spPr>
            <a:xfrm>
              <a:off x="2764292" y="2544511"/>
              <a:ext cx="6094141" cy="1368214"/>
            </a:xfrm>
            <a:prstGeom prst="rect">
              <a:avLst/>
            </a:prstGeom>
            <a:noFill/>
            <a:ln w="28575"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DF68E02-F1DD-487D-82F0-B4D09330825F}"/>
                </a:ext>
              </a:extLst>
            </p:cNvPr>
            <p:cNvSpPr txBox="1"/>
            <p:nvPr/>
          </p:nvSpPr>
          <p:spPr>
            <a:xfrm>
              <a:off x="2938909" y="2766952"/>
              <a:ext cx="5919524" cy="69550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100" dirty="0">
                  <a:solidFill>
                    <a:schemeClr val="bg1"/>
                  </a:solidFill>
                </a:rPr>
                <a:t>잘못된 입력입니다 띄우기</a:t>
              </a:r>
              <a:endParaRPr lang="en-US" altLang="ko-KR" sz="110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0AF1280C-4E6E-4C83-BFF4-A9032C0AD09E}"/>
              </a:ext>
            </a:extLst>
          </p:cNvPr>
          <p:cNvCxnSpPr>
            <a:cxnSpLocks/>
            <a:stCxn id="58" idx="3"/>
            <a:endCxn id="40" idx="0"/>
          </p:cNvCxnSpPr>
          <p:nvPr/>
        </p:nvCxnSpPr>
        <p:spPr>
          <a:xfrm>
            <a:off x="7200624" y="4263268"/>
            <a:ext cx="1028849" cy="239402"/>
          </a:xfrm>
          <a:prstGeom prst="line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6F59E1DA-CB2F-471D-886D-DF185B61BE65}"/>
              </a:ext>
            </a:extLst>
          </p:cNvPr>
          <p:cNvSpPr/>
          <p:nvPr/>
        </p:nvSpPr>
        <p:spPr>
          <a:xfrm>
            <a:off x="7328560" y="4502670"/>
            <a:ext cx="1801826" cy="688518"/>
          </a:xfrm>
          <a:prstGeom prst="rect">
            <a:avLst/>
          </a:prstGeom>
          <a:noFill/>
          <a:ln w="28575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/>
              <a:t>감금실</a:t>
            </a:r>
            <a:r>
              <a:rPr lang="ko-KR" altLang="en-US" sz="1400" dirty="0"/>
              <a:t> 제어기 열기</a:t>
            </a: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D5F6B1D5-F7F1-49DD-B530-1479EEA2E2CA}"/>
              </a:ext>
            </a:extLst>
          </p:cNvPr>
          <p:cNvCxnSpPr>
            <a:cxnSpLocks/>
            <a:stCxn id="40" idx="2"/>
            <a:endCxn id="43" idx="0"/>
          </p:cNvCxnSpPr>
          <p:nvPr/>
        </p:nvCxnSpPr>
        <p:spPr>
          <a:xfrm flipH="1">
            <a:off x="6715329" y="5191188"/>
            <a:ext cx="1514144" cy="294494"/>
          </a:xfrm>
          <a:prstGeom prst="line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FC85C4B7-CE52-4C5F-BDC6-DE0310F15E5A}"/>
              </a:ext>
            </a:extLst>
          </p:cNvPr>
          <p:cNvGrpSpPr/>
          <p:nvPr/>
        </p:nvGrpSpPr>
        <p:grpSpPr>
          <a:xfrm>
            <a:off x="6214382" y="5485682"/>
            <a:ext cx="1001894" cy="524122"/>
            <a:chOff x="2764292" y="2544511"/>
            <a:chExt cx="6094141" cy="1368214"/>
          </a:xfrm>
        </p:grpSpPr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7979519A-0DD6-40FA-A7B8-640DD15BB7F5}"/>
                </a:ext>
              </a:extLst>
            </p:cNvPr>
            <p:cNvSpPr/>
            <p:nvPr/>
          </p:nvSpPr>
          <p:spPr>
            <a:xfrm>
              <a:off x="2764292" y="2544511"/>
              <a:ext cx="6094141" cy="1368214"/>
            </a:xfrm>
            <a:prstGeom prst="rect">
              <a:avLst/>
            </a:prstGeom>
            <a:noFill/>
            <a:ln w="28575"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55AAC05A-D91F-4E4F-A4C4-618CD0BFCD49}"/>
                </a:ext>
              </a:extLst>
            </p:cNvPr>
            <p:cNvSpPr txBox="1"/>
            <p:nvPr/>
          </p:nvSpPr>
          <p:spPr>
            <a:xfrm>
              <a:off x="2938912" y="2766953"/>
              <a:ext cx="5919521" cy="72310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</a:rPr>
                <a:t>A</a:t>
              </a:r>
            </a:p>
          </p:txBody>
        </p:sp>
      </p:grp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5DD9919F-30E2-4A0D-A9E4-B22490B253BD}"/>
              </a:ext>
            </a:extLst>
          </p:cNvPr>
          <p:cNvCxnSpPr>
            <a:cxnSpLocks/>
            <a:stCxn id="40" idx="2"/>
            <a:endCxn id="67" idx="0"/>
          </p:cNvCxnSpPr>
          <p:nvPr/>
        </p:nvCxnSpPr>
        <p:spPr>
          <a:xfrm flipH="1">
            <a:off x="7825031" y="5191188"/>
            <a:ext cx="404442" cy="294494"/>
          </a:xfrm>
          <a:prstGeom prst="line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0E99E627-0D03-4546-8D1D-2DB86A70E5EA}"/>
              </a:ext>
            </a:extLst>
          </p:cNvPr>
          <p:cNvGrpSpPr/>
          <p:nvPr/>
        </p:nvGrpSpPr>
        <p:grpSpPr>
          <a:xfrm>
            <a:off x="9523751" y="6196674"/>
            <a:ext cx="1109834" cy="683834"/>
            <a:chOff x="2764292" y="2544511"/>
            <a:chExt cx="6094141" cy="1818009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399F2FA2-6B31-4750-9B0D-C98C3067FA31}"/>
                </a:ext>
              </a:extLst>
            </p:cNvPr>
            <p:cNvSpPr/>
            <p:nvPr/>
          </p:nvSpPr>
          <p:spPr>
            <a:xfrm>
              <a:off x="2764292" y="2544511"/>
              <a:ext cx="6094141" cy="1368214"/>
            </a:xfrm>
            <a:prstGeom prst="rect">
              <a:avLst/>
            </a:prstGeom>
            <a:noFill/>
            <a:ln w="28575"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24A7F849-9C22-4F09-87DB-540FA7640FAF}"/>
                </a:ext>
              </a:extLst>
            </p:cNvPr>
            <p:cNvSpPr txBox="1"/>
            <p:nvPr/>
          </p:nvSpPr>
          <p:spPr>
            <a:xfrm>
              <a:off x="2938911" y="2766952"/>
              <a:ext cx="5919522" cy="159556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100" dirty="0">
                  <a:solidFill>
                    <a:schemeClr val="bg1"/>
                  </a:solidFill>
                </a:rPr>
                <a:t>금고에 대한 힌트 얻기</a:t>
              </a:r>
              <a:endParaRPr lang="en-US" altLang="ko-KR" sz="110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01DD7D69-166A-491A-B373-08C5B8F7476D}"/>
              </a:ext>
            </a:extLst>
          </p:cNvPr>
          <p:cNvCxnSpPr>
            <a:cxnSpLocks/>
          </p:cNvCxnSpPr>
          <p:nvPr/>
        </p:nvCxnSpPr>
        <p:spPr>
          <a:xfrm flipH="1">
            <a:off x="5105628" y="2860431"/>
            <a:ext cx="653201" cy="549614"/>
          </a:xfrm>
          <a:prstGeom prst="line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7EDC1885-B746-4189-99BC-972205067624}"/>
              </a:ext>
            </a:extLst>
          </p:cNvPr>
          <p:cNvCxnSpPr>
            <a:cxnSpLocks/>
          </p:cNvCxnSpPr>
          <p:nvPr/>
        </p:nvCxnSpPr>
        <p:spPr>
          <a:xfrm>
            <a:off x="5758829" y="2893912"/>
            <a:ext cx="788594" cy="524122"/>
          </a:xfrm>
          <a:prstGeom prst="line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03B4B784-90F0-4609-8731-9E7F7F12F471}"/>
              </a:ext>
            </a:extLst>
          </p:cNvPr>
          <p:cNvGrpSpPr/>
          <p:nvPr/>
        </p:nvGrpSpPr>
        <p:grpSpPr>
          <a:xfrm>
            <a:off x="5894220" y="3421568"/>
            <a:ext cx="1306404" cy="1769620"/>
            <a:chOff x="2764292" y="2544511"/>
            <a:chExt cx="6094141" cy="1368214"/>
          </a:xfrm>
        </p:grpSpPr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32270143-B6DD-4514-993F-8F6F31845D4F}"/>
                </a:ext>
              </a:extLst>
            </p:cNvPr>
            <p:cNvSpPr/>
            <p:nvPr/>
          </p:nvSpPr>
          <p:spPr>
            <a:xfrm>
              <a:off x="2764292" y="2544511"/>
              <a:ext cx="6094141" cy="1368214"/>
            </a:xfrm>
            <a:prstGeom prst="rect">
              <a:avLst/>
            </a:prstGeom>
            <a:noFill/>
            <a:ln w="28575"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D13F646B-2B53-4F94-84FB-BDCBA4C4B952}"/>
                </a:ext>
              </a:extLst>
            </p:cNvPr>
            <p:cNvSpPr txBox="1"/>
            <p:nvPr/>
          </p:nvSpPr>
          <p:spPr>
            <a:xfrm>
              <a:off x="2938910" y="2766953"/>
              <a:ext cx="5919523" cy="85666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100" dirty="0">
                  <a:solidFill>
                    <a:schemeClr val="bg1"/>
                  </a:solidFill>
                </a:rPr>
                <a:t>-150-50&lt;</a:t>
              </a:r>
              <a:r>
                <a:rPr lang="ko-KR" altLang="en-US" sz="1100" dirty="0">
                  <a:solidFill>
                    <a:schemeClr val="bg1"/>
                  </a:solidFill>
                </a:rPr>
                <a:t>플레이어의 </a:t>
              </a:r>
              <a:r>
                <a:rPr lang="en-US" altLang="ko-KR" sz="1100" dirty="0">
                  <a:solidFill>
                    <a:schemeClr val="bg1"/>
                  </a:solidFill>
                </a:rPr>
                <a:t>x</a:t>
              </a:r>
              <a:r>
                <a:rPr lang="ko-KR" altLang="en-US" sz="1100" dirty="0">
                  <a:solidFill>
                    <a:schemeClr val="bg1"/>
                  </a:solidFill>
                </a:rPr>
                <a:t>값</a:t>
              </a:r>
              <a:r>
                <a:rPr lang="en-US" altLang="ko-KR" sz="1100" dirty="0">
                  <a:solidFill>
                    <a:schemeClr val="bg1"/>
                  </a:solidFill>
                </a:rPr>
                <a:t>&lt; 150+50</a:t>
              </a:r>
            </a:p>
            <a:p>
              <a:pPr algn="ctr"/>
              <a:r>
                <a:rPr lang="ko-KR" altLang="en-US" sz="1100" dirty="0">
                  <a:solidFill>
                    <a:schemeClr val="bg1"/>
                  </a:solidFill>
                </a:rPr>
                <a:t>그리고</a:t>
              </a:r>
              <a:endParaRPr lang="en-US" altLang="ko-KR" sz="1100" dirty="0">
                <a:solidFill>
                  <a:schemeClr val="bg1"/>
                </a:solidFill>
              </a:endParaRPr>
            </a:p>
            <a:p>
              <a:pPr algn="ctr"/>
              <a:r>
                <a:rPr lang="en-US" altLang="ko-KR" sz="1100" dirty="0">
                  <a:solidFill>
                    <a:schemeClr val="bg1"/>
                  </a:solidFill>
                </a:rPr>
                <a:t>220&lt;</a:t>
              </a:r>
              <a:r>
                <a:rPr lang="ko-KR" altLang="en-US" sz="1100" dirty="0">
                  <a:solidFill>
                    <a:schemeClr val="bg1"/>
                  </a:solidFill>
                </a:rPr>
                <a:t>플레이어의 </a:t>
              </a:r>
              <a:r>
                <a:rPr lang="en-US" altLang="ko-KR" sz="1100" dirty="0">
                  <a:solidFill>
                    <a:schemeClr val="bg1"/>
                  </a:solidFill>
                </a:rPr>
                <a:t>y</a:t>
              </a:r>
              <a:r>
                <a:rPr lang="ko-KR" altLang="en-US" sz="1100" dirty="0">
                  <a:solidFill>
                    <a:schemeClr val="bg1"/>
                  </a:solidFill>
                </a:rPr>
                <a:t>값</a:t>
              </a:r>
              <a:endParaRPr lang="en-US" altLang="ko-KR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68F4CF32-D3AC-44CC-8924-CE0D3082253D}"/>
              </a:ext>
            </a:extLst>
          </p:cNvPr>
          <p:cNvGrpSpPr/>
          <p:nvPr/>
        </p:nvGrpSpPr>
        <p:grpSpPr>
          <a:xfrm>
            <a:off x="7324084" y="5485682"/>
            <a:ext cx="1001894" cy="524122"/>
            <a:chOff x="2764292" y="2544511"/>
            <a:chExt cx="6094141" cy="1368214"/>
          </a:xfrm>
        </p:grpSpPr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E44539A2-DBAD-4F11-897C-5834C4ECAD97}"/>
                </a:ext>
              </a:extLst>
            </p:cNvPr>
            <p:cNvSpPr/>
            <p:nvPr/>
          </p:nvSpPr>
          <p:spPr>
            <a:xfrm>
              <a:off x="2764292" y="2544511"/>
              <a:ext cx="6094141" cy="1368214"/>
            </a:xfrm>
            <a:prstGeom prst="rect">
              <a:avLst/>
            </a:prstGeom>
            <a:noFill/>
            <a:ln w="28575"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4A9D0043-797C-43C4-8C03-6EBFDF0DB94B}"/>
                </a:ext>
              </a:extLst>
            </p:cNvPr>
            <p:cNvSpPr txBox="1"/>
            <p:nvPr/>
          </p:nvSpPr>
          <p:spPr>
            <a:xfrm>
              <a:off x="2938912" y="2766953"/>
              <a:ext cx="5919521" cy="72310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</a:rPr>
                <a:t>C</a:t>
              </a:r>
            </a:p>
          </p:txBody>
        </p:sp>
      </p:grp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E253916A-06A0-4029-947E-237A6B26DEA3}"/>
              </a:ext>
            </a:extLst>
          </p:cNvPr>
          <p:cNvCxnSpPr>
            <a:cxnSpLocks/>
            <a:stCxn id="40" idx="2"/>
            <a:endCxn id="72" idx="0"/>
          </p:cNvCxnSpPr>
          <p:nvPr/>
        </p:nvCxnSpPr>
        <p:spPr>
          <a:xfrm>
            <a:off x="8229473" y="5191188"/>
            <a:ext cx="705260" cy="270736"/>
          </a:xfrm>
          <a:prstGeom prst="line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3D98CB5A-7648-414C-B1BD-0D6029F08373}"/>
              </a:ext>
            </a:extLst>
          </p:cNvPr>
          <p:cNvGrpSpPr/>
          <p:nvPr/>
        </p:nvGrpSpPr>
        <p:grpSpPr>
          <a:xfrm>
            <a:off x="8433786" y="5461924"/>
            <a:ext cx="1001894" cy="524122"/>
            <a:chOff x="2764292" y="2544511"/>
            <a:chExt cx="6094141" cy="1368214"/>
          </a:xfrm>
        </p:grpSpPr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267F47DB-8066-4017-9060-8FF3F8D6038C}"/>
                </a:ext>
              </a:extLst>
            </p:cNvPr>
            <p:cNvSpPr/>
            <p:nvPr/>
          </p:nvSpPr>
          <p:spPr>
            <a:xfrm>
              <a:off x="2764292" y="2544511"/>
              <a:ext cx="6094141" cy="1368214"/>
            </a:xfrm>
            <a:prstGeom prst="rect">
              <a:avLst/>
            </a:prstGeom>
            <a:noFill/>
            <a:ln w="28575"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8175E851-95FE-4F64-87CC-491DC6E09549}"/>
                </a:ext>
              </a:extLst>
            </p:cNvPr>
            <p:cNvSpPr txBox="1"/>
            <p:nvPr/>
          </p:nvSpPr>
          <p:spPr>
            <a:xfrm>
              <a:off x="2938912" y="2766953"/>
              <a:ext cx="5919521" cy="72310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</a:rPr>
                <a:t>D</a:t>
              </a:r>
            </a:p>
          </p:txBody>
        </p:sp>
      </p:grp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72B5B2FC-D883-4D76-BDC5-E2F18F1E8ACB}"/>
              </a:ext>
            </a:extLst>
          </p:cNvPr>
          <p:cNvCxnSpPr>
            <a:cxnSpLocks/>
            <a:stCxn id="40" idx="2"/>
            <a:endCxn id="79" idx="0"/>
          </p:cNvCxnSpPr>
          <p:nvPr/>
        </p:nvCxnSpPr>
        <p:spPr>
          <a:xfrm>
            <a:off x="8229473" y="5191188"/>
            <a:ext cx="1814962" cy="294494"/>
          </a:xfrm>
          <a:prstGeom prst="line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22786DAC-6EE4-4F92-9199-8A5FE6727AC5}"/>
              </a:ext>
            </a:extLst>
          </p:cNvPr>
          <p:cNvGrpSpPr/>
          <p:nvPr/>
        </p:nvGrpSpPr>
        <p:grpSpPr>
          <a:xfrm>
            <a:off x="9543488" y="5485682"/>
            <a:ext cx="1001894" cy="524122"/>
            <a:chOff x="2764292" y="2544511"/>
            <a:chExt cx="6094141" cy="1368214"/>
          </a:xfrm>
        </p:grpSpPr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878498A3-6F7E-44B4-A69B-B0A314D13D9B}"/>
                </a:ext>
              </a:extLst>
            </p:cNvPr>
            <p:cNvSpPr/>
            <p:nvPr/>
          </p:nvSpPr>
          <p:spPr>
            <a:xfrm>
              <a:off x="2764292" y="2544511"/>
              <a:ext cx="6094141" cy="1368214"/>
            </a:xfrm>
            <a:prstGeom prst="rect">
              <a:avLst/>
            </a:prstGeom>
            <a:noFill/>
            <a:ln w="28575"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A3962A8C-3CE9-481F-8333-0DAB7139C170}"/>
                </a:ext>
              </a:extLst>
            </p:cNvPr>
            <p:cNvSpPr txBox="1"/>
            <p:nvPr/>
          </p:nvSpPr>
          <p:spPr>
            <a:xfrm>
              <a:off x="2938912" y="2766953"/>
              <a:ext cx="5919521" cy="72310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</a:rPr>
                <a:t>B</a:t>
              </a: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8EEA428F-742A-4972-86E8-540613540D25}"/>
              </a:ext>
            </a:extLst>
          </p:cNvPr>
          <p:cNvGrpSpPr/>
          <p:nvPr/>
        </p:nvGrpSpPr>
        <p:grpSpPr>
          <a:xfrm>
            <a:off x="6872150" y="6196674"/>
            <a:ext cx="2139690" cy="514646"/>
            <a:chOff x="2764292" y="2544511"/>
            <a:chExt cx="6094141" cy="1368214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9B5F0002-B9F5-48D5-AE0B-E896110FB016}"/>
                </a:ext>
              </a:extLst>
            </p:cNvPr>
            <p:cNvSpPr/>
            <p:nvPr/>
          </p:nvSpPr>
          <p:spPr>
            <a:xfrm>
              <a:off x="2764292" y="2544511"/>
              <a:ext cx="6094141" cy="1368214"/>
            </a:xfrm>
            <a:prstGeom prst="rect">
              <a:avLst/>
            </a:prstGeom>
            <a:noFill/>
            <a:ln w="28575"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703D64EE-C014-4416-9BA2-B691A0E62009}"/>
                </a:ext>
              </a:extLst>
            </p:cNvPr>
            <p:cNvSpPr txBox="1"/>
            <p:nvPr/>
          </p:nvSpPr>
          <p:spPr>
            <a:xfrm>
              <a:off x="2938909" y="2766952"/>
              <a:ext cx="5919524" cy="69550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100" dirty="0">
                  <a:solidFill>
                    <a:schemeClr val="bg1"/>
                  </a:solidFill>
                </a:rPr>
                <a:t>GAME OVER</a:t>
              </a:r>
            </a:p>
          </p:txBody>
        </p:sp>
      </p:grpSp>
      <p:cxnSp>
        <p:nvCxnSpPr>
          <p:cNvPr id="85" name="직선 연결선 84">
            <a:extLst>
              <a:ext uri="{FF2B5EF4-FFF2-40B4-BE49-F238E27FC236}">
                <a16:creationId xmlns:a16="http://schemas.microsoft.com/office/drawing/2014/main" id="{07D3A905-8624-4E78-81E1-8B40C40ED6C0}"/>
              </a:ext>
            </a:extLst>
          </p:cNvPr>
          <p:cNvCxnSpPr>
            <a:cxnSpLocks/>
            <a:endCxn id="83" idx="0"/>
          </p:cNvCxnSpPr>
          <p:nvPr/>
        </p:nvCxnSpPr>
        <p:spPr>
          <a:xfrm>
            <a:off x="7899980" y="5998329"/>
            <a:ext cx="42015" cy="198345"/>
          </a:xfrm>
          <a:prstGeom prst="line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연결선 86">
            <a:extLst>
              <a:ext uri="{FF2B5EF4-FFF2-40B4-BE49-F238E27FC236}">
                <a16:creationId xmlns:a16="http://schemas.microsoft.com/office/drawing/2014/main" id="{08156800-7DD4-467D-B15D-4F1963299CB9}"/>
              </a:ext>
            </a:extLst>
          </p:cNvPr>
          <p:cNvCxnSpPr>
            <a:cxnSpLocks/>
            <a:endCxn id="47" idx="0"/>
          </p:cNvCxnSpPr>
          <p:nvPr/>
        </p:nvCxnSpPr>
        <p:spPr>
          <a:xfrm>
            <a:off x="9956232" y="6051784"/>
            <a:ext cx="122436" cy="144890"/>
          </a:xfrm>
          <a:prstGeom prst="line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연결선 89">
            <a:extLst>
              <a:ext uri="{FF2B5EF4-FFF2-40B4-BE49-F238E27FC236}">
                <a16:creationId xmlns:a16="http://schemas.microsoft.com/office/drawing/2014/main" id="{F6BCA3AF-7571-4765-9EC1-D2193939C8DF}"/>
              </a:ext>
            </a:extLst>
          </p:cNvPr>
          <p:cNvCxnSpPr>
            <a:cxnSpLocks/>
          </p:cNvCxnSpPr>
          <p:nvPr/>
        </p:nvCxnSpPr>
        <p:spPr>
          <a:xfrm>
            <a:off x="8032376" y="0"/>
            <a:ext cx="3110132" cy="6858000"/>
          </a:xfrm>
          <a:prstGeom prst="line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연결선 92">
            <a:extLst>
              <a:ext uri="{FF2B5EF4-FFF2-40B4-BE49-F238E27FC236}">
                <a16:creationId xmlns:a16="http://schemas.microsoft.com/office/drawing/2014/main" id="{0FF75D56-2321-43E1-9315-3EA64CAEE91B}"/>
              </a:ext>
            </a:extLst>
          </p:cNvPr>
          <p:cNvCxnSpPr>
            <a:cxnSpLocks/>
          </p:cNvCxnSpPr>
          <p:nvPr/>
        </p:nvCxnSpPr>
        <p:spPr>
          <a:xfrm>
            <a:off x="10721788" y="0"/>
            <a:ext cx="887506" cy="6858000"/>
          </a:xfrm>
          <a:prstGeom prst="line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연결선 103">
            <a:extLst>
              <a:ext uri="{FF2B5EF4-FFF2-40B4-BE49-F238E27FC236}">
                <a16:creationId xmlns:a16="http://schemas.microsoft.com/office/drawing/2014/main" id="{1FF692ED-F2F2-453E-8FA6-78C2634C31A1}"/>
              </a:ext>
            </a:extLst>
          </p:cNvPr>
          <p:cNvCxnSpPr>
            <a:cxnSpLocks/>
            <a:stCxn id="72" idx="2"/>
            <a:endCxn id="83" idx="0"/>
          </p:cNvCxnSpPr>
          <p:nvPr/>
        </p:nvCxnSpPr>
        <p:spPr>
          <a:xfrm flipH="1">
            <a:off x="7941995" y="5986046"/>
            <a:ext cx="992738" cy="210628"/>
          </a:xfrm>
          <a:prstGeom prst="line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연결선 106">
            <a:extLst>
              <a:ext uri="{FF2B5EF4-FFF2-40B4-BE49-F238E27FC236}">
                <a16:creationId xmlns:a16="http://schemas.microsoft.com/office/drawing/2014/main" id="{3B697842-B28D-46AA-83F6-8AE4225AB906}"/>
              </a:ext>
            </a:extLst>
          </p:cNvPr>
          <p:cNvCxnSpPr>
            <a:cxnSpLocks/>
            <a:endCxn id="43" idx="2"/>
          </p:cNvCxnSpPr>
          <p:nvPr/>
        </p:nvCxnSpPr>
        <p:spPr>
          <a:xfrm flipH="1" flipV="1">
            <a:off x="6715329" y="6009804"/>
            <a:ext cx="1233304" cy="168330"/>
          </a:xfrm>
          <a:prstGeom prst="line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5048935"/>
      </p:ext>
    </p:extLst>
  </p:cSld>
  <p:clrMapOvr>
    <a:masterClrMapping/>
  </p:clrMapOvr>
  <p:transition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51AA2E63-E74F-4B56-AF8E-20D5378C8E85}"/>
              </a:ext>
            </a:extLst>
          </p:cNvPr>
          <p:cNvCxnSpPr>
            <a:cxnSpLocks/>
            <a:endCxn id="6" idx="0"/>
          </p:cNvCxnSpPr>
          <p:nvPr/>
        </p:nvCxnSpPr>
        <p:spPr>
          <a:xfrm flipH="1">
            <a:off x="8049962" y="0"/>
            <a:ext cx="3066273" cy="1013012"/>
          </a:xfrm>
          <a:prstGeom prst="line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그룹 4">
            <a:extLst>
              <a:ext uri="{FF2B5EF4-FFF2-40B4-BE49-F238E27FC236}">
                <a16:creationId xmlns:a16="http://schemas.microsoft.com/office/drawing/2014/main" id="{B8630015-D7FA-4394-BBB5-0AB06F28927C}"/>
              </a:ext>
            </a:extLst>
          </p:cNvPr>
          <p:cNvGrpSpPr/>
          <p:nvPr/>
        </p:nvGrpSpPr>
        <p:grpSpPr>
          <a:xfrm>
            <a:off x="6324256" y="1013012"/>
            <a:ext cx="3451412" cy="776864"/>
            <a:chOff x="2764292" y="2544511"/>
            <a:chExt cx="6094141" cy="1368214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65DB3A17-B335-4591-BEE9-247B4A851F71}"/>
                </a:ext>
              </a:extLst>
            </p:cNvPr>
            <p:cNvSpPr/>
            <p:nvPr/>
          </p:nvSpPr>
          <p:spPr>
            <a:xfrm>
              <a:off x="2764292" y="2544511"/>
              <a:ext cx="6094141" cy="1368214"/>
            </a:xfrm>
            <a:prstGeom prst="rect">
              <a:avLst/>
            </a:prstGeom>
            <a:noFill/>
            <a:ln w="28575"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3F2815E-B0BA-4040-BB7A-FF245AB029B4}"/>
                </a:ext>
              </a:extLst>
            </p:cNvPr>
            <p:cNvSpPr txBox="1"/>
            <p:nvPr/>
          </p:nvSpPr>
          <p:spPr>
            <a:xfrm>
              <a:off x="2938909" y="2766953"/>
              <a:ext cx="5744909" cy="10570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100" dirty="0">
                  <a:solidFill>
                    <a:schemeClr val="bg1"/>
                  </a:solidFill>
                </a:rPr>
                <a:t>400-50&lt;</a:t>
              </a:r>
              <a:r>
                <a:rPr lang="ko-KR" altLang="en-US" sz="1100" dirty="0">
                  <a:solidFill>
                    <a:schemeClr val="bg1"/>
                  </a:solidFill>
                </a:rPr>
                <a:t>플레이어의 </a:t>
              </a:r>
              <a:r>
                <a:rPr lang="en-US" altLang="ko-KR" sz="1100" dirty="0">
                  <a:solidFill>
                    <a:schemeClr val="bg1"/>
                  </a:solidFill>
                </a:rPr>
                <a:t>x</a:t>
              </a:r>
              <a:r>
                <a:rPr lang="ko-KR" altLang="en-US" sz="1100" dirty="0">
                  <a:solidFill>
                    <a:schemeClr val="bg1"/>
                  </a:solidFill>
                </a:rPr>
                <a:t>값</a:t>
              </a:r>
              <a:r>
                <a:rPr lang="en-US" altLang="ko-KR" sz="1100" dirty="0">
                  <a:solidFill>
                    <a:schemeClr val="bg1"/>
                  </a:solidFill>
                </a:rPr>
                <a:t>&lt; 400+50</a:t>
              </a:r>
            </a:p>
            <a:p>
              <a:pPr algn="ctr"/>
              <a:r>
                <a:rPr lang="ko-KR" altLang="en-US" sz="1100" dirty="0">
                  <a:solidFill>
                    <a:schemeClr val="bg1"/>
                  </a:solidFill>
                </a:rPr>
                <a:t>그리고</a:t>
              </a:r>
              <a:endParaRPr lang="en-US" altLang="ko-KR" sz="1100" dirty="0">
                <a:solidFill>
                  <a:schemeClr val="bg1"/>
                </a:solidFill>
              </a:endParaRPr>
            </a:p>
            <a:p>
              <a:pPr algn="ctr"/>
              <a:r>
                <a:rPr lang="ko-KR" altLang="en-US" sz="1100" dirty="0">
                  <a:solidFill>
                    <a:schemeClr val="bg1"/>
                  </a:solidFill>
                </a:rPr>
                <a:t>플레이어의 </a:t>
              </a:r>
              <a:r>
                <a:rPr lang="en-US" altLang="ko-KR" sz="1100" dirty="0">
                  <a:solidFill>
                    <a:schemeClr val="bg1"/>
                  </a:solidFill>
                </a:rPr>
                <a:t>y</a:t>
              </a:r>
              <a:r>
                <a:rPr lang="ko-KR" altLang="en-US" sz="1100" dirty="0">
                  <a:solidFill>
                    <a:schemeClr val="bg1"/>
                  </a:solidFill>
                </a:rPr>
                <a:t>값</a:t>
              </a:r>
              <a:r>
                <a:rPr lang="en-US" altLang="ko-KR" sz="1100" dirty="0">
                  <a:solidFill>
                    <a:schemeClr val="bg1"/>
                  </a:solidFill>
                </a:rPr>
                <a:t>&gt;180</a:t>
              </a:r>
            </a:p>
          </p:txBody>
        </p:sp>
      </p:grp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F046FBAE-0CDE-4041-A546-053DAADE6599}"/>
              </a:ext>
            </a:extLst>
          </p:cNvPr>
          <p:cNvCxnSpPr>
            <a:cxnSpLocks/>
          </p:cNvCxnSpPr>
          <p:nvPr/>
        </p:nvCxnSpPr>
        <p:spPr>
          <a:xfrm>
            <a:off x="9031195" y="1789876"/>
            <a:ext cx="0" cy="950259"/>
          </a:xfrm>
          <a:prstGeom prst="line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456390FD-7D38-4EDA-A9C2-1E9196998EA9}"/>
              </a:ext>
            </a:extLst>
          </p:cNvPr>
          <p:cNvGrpSpPr/>
          <p:nvPr/>
        </p:nvGrpSpPr>
        <p:grpSpPr>
          <a:xfrm>
            <a:off x="7537085" y="2741112"/>
            <a:ext cx="2139690" cy="514646"/>
            <a:chOff x="2764292" y="2544511"/>
            <a:chExt cx="6094141" cy="1368214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960847A0-7688-47A7-98B6-5AE710428A00}"/>
                </a:ext>
              </a:extLst>
            </p:cNvPr>
            <p:cNvSpPr/>
            <p:nvPr/>
          </p:nvSpPr>
          <p:spPr>
            <a:xfrm>
              <a:off x="2764292" y="2544511"/>
              <a:ext cx="6094141" cy="1368214"/>
            </a:xfrm>
            <a:prstGeom prst="rect">
              <a:avLst/>
            </a:prstGeom>
            <a:noFill/>
            <a:ln w="28575"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264E9EF-CAB5-429F-A6CE-631695E3E213}"/>
                </a:ext>
              </a:extLst>
            </p:cNvPr>
            <p:cNvSpPr txBox="1"/>
            <p:nvPr/>
          </p:nvSpPr>
          <p:spPr>
            <a:xfrm>
              <a:off x="2938909" y="2766952"/>
              <a:ext cx="5919524" cy="114553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100" dirty="0">
                  <a:solidFill>
                    <a:schemeClr val="bg1"/>
                  </a:solidFill>
                </a:rPr>
                <a:t>Room 2</a:t>
              </a:r>
              <a:r>
                <a:rPr lang="ko-KR" altLang="en-US" sz="1100" dirty="0">
                  <a:solidFill>
                    <a:schemeClr val="bg1"/>
                  </a:solidFill>
                </a:rPr>
                <a:t>의 문제</a:t>
              </a:r>
              <a:endParaRPr lang="en-US" altLang="ko-KR" sz="1100" dirty="0">
                <a:solidFill>
                  <a:schemeClr val="bg1"/>
                </a:solidFill>
              </a:endParaRPr>
            </a:p>
            <a:p>
              <a:pPr algn="ctr"/>
              <a:r>
                <a:rPr lang="ko-KR" altLang="en-US" sz="1100" dirty="0">
                  <a:solidFill>
                    <a:schemeClr val="bg1"/>
                  </a:solidFill>
                </a:rPr>
                <a:t>암호를 입력하세요</a:t>
              </a:r>
              <a:endParaRPr lang="en-US" altLang="ko-KR" sz="110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69D5AF29-FEF7-4894-9BF3-0E43CF0F53EF}"/>
              </a:ext>
            </a:extLst>
          </p:cNvPr>
          <p:cNvCxnSpPr>
            <a:cxnSpLocks/>
            <a:endCxn id="17" idx="0"/>
          </p:cNvCxnSpPr>
          <p:nvPr/>
        </p:nvCxnSpPr>
        <p:spPr>
          <a:xfrm flipH="1">
            <a:off x="8849206" y="3255758"/>
            <a:ext cx="178256" cy="684393"/>
          </a:xfrm>
          <a:prstGeom prst="line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A5D77A0A-30C4-44CC-A7AD-BD1BF6B0CD86}"/>
              </a:ext>
            </a:extLst>
          </p:cNvPr>
          <p:cNvGrpSpPr/>
          <p:nvPr/>
        </p:nvGrpSpPr>
        <p:grpSpPr>
          <a:xfrm>
            <a:off x="8021636" y="3940151"/>
            <a:ext cx="1655139" cy="533686"/>
            <a:chOff x="2764292" y="2544511"/>
            <a:chExt cx="6094141" cy="1368214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E038D19B-88AB-469B-8358-13CED4B9A39B}"/>
                </a:ext>
              </a:extLst>
            </p:cNvPr>
            <p:cNvSpPr/>
            <p:nvPr/>
          </p:nvSpPr>
          <p:spPr>
            <a:xfrm>
              <a:off x="2764292" y="2544511"/>
              <a:ext cx="6094141" cy="1368214"/>
            </a:xfrm>
            <a:prstGeom prst="rect">
              <a:avLst/>
            </a:prstGeom>
            <a:noFill/>
            <a:ln w="28575"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F168C20-DC86-4DBF-93E2-BD8E5A1CBEC5}"/>
                </a:ext>
              </a:extLst>
            </p:cNvPr>
            <p:cNvSpPr txBox="1"/>
            <p:nvPr/>
          </p:nvSpPr>
          <p:spPr>
            <a:xfrm>
              <a:off x="2938909" y="2766952"/>
              <a:ext cx="5919524" cy="6750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100" dirty="0">
                  <a:solidFill>
                    <a:schemeClr val="bg1"/>
                  </a:solidFill>
                </a:rPr>
                <a:t>“</a:t>
              </a:r>
              <a:r>
                <a:rPr lang="ko-KR" altLang="en-US" sz="1100" dirty="0">
                  <a:solidFill>
                    <a:schemeClr val="bg1"/>
                  </a:solidFill>
                </a:rPr>
                <a:t>나가</a:t>
              </a:r>
              <a:r>
                <a:rPr lang="en-US" altLang="ko-KR" sz="1100" dirty="0">
                  <a:solidFill>
                    <a:schemeClr val="bg1"/>
                  </a:solidFill>
                </a:rPr>
                <a:t>” </a:t>
              </a:r>
              <a:r>
                <a:rPr lang="ko-KR" altLang="en-US" sz="1100" dirty="0">
                  <a:solidFill>
                    <a:schemeClr val="bg1"/>
                  </a:solidFill>
                </a:rPr>
                <a:t>입력</a:t>
              </a:r>
              <a:endParaRPr lang="en-US" altLang="ko-KR" sz="110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270F177E-447C-4DC0-BEE0-1D15FEDBC5F1}"/>
              </a:ext>
            </a:extLst>
          </p:cNvPr>
          <p:cNvCxnSpPr>
            <a:cxnSpLocks/>
          </p:cNvCxnSpPr>
          <p:nvPr/>
        </p:nvCxnSpPr>
        <p:spPr>
          <a:xfrm flipH="1">
            <a:off x="6953623" y="3278093"/>
            <a:ext cx="2087039" cy="677536"/>
          </a:xfrm>
          <a:prstGeom prst="line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74562F96-6828-47BA-B14B-C55121FF9FB1}"/>
              </a:ext>
            </a:extLst>
          </p:cNvPr>
          <p:cNvGrpSpPr/>
          <p:nvPr/>
        </p:nvGrpSpPr>
        <p:grpSpPr>
          <a:xfrm>
            <a:off x="6126053" y="3947890"/>
            <a:ext cx="1655139" cy="533686"/>
            <a:chOff x="2764292" y="2544511"/>
            <a:chExt cx="6094141" cy="1368214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8A45D154-2930-4EF3-B013-F8641251D298}"/>
                </a:ext>
              </a:extLst>
            </p:cNvPr>
            <p:cNvSpPr/>
            <p:nvPr/>
          </p:nvSpPr>
          <p:spPr>
            <a:xfrm>
              <a:off x="2764292" y="2544511"/>
              <a:ext cx="6094141" cy="1368214"/>
            </a:xfrm>
            <a:prstGeom prst="rect">
              <a:avLst/>
            </a:prstGeom>
            <a:noFill/>
            <a:ln w="28575"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392DC24-536F-4ABE-AE25-F41F4BE00ECE}"/>
                </a:ext>
              </a:extLst>
            </p:cNvPr>
            <p:cNvSpPr txBox="1"/>
            <p:nvPr/>
          </p:nvSpPr>
          <p:spPr>
            <a:xfrm>
              <a:off x="2851598" y="2813557"/>
              <a:ext cx="5919524" cy="6750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100" dirty="0">
                  <a:solidFill>
                    <a:schemeClr val="bg1"/>
                  </a:solidFill>
                </a:rPr>
                <a:t>이외의 입력</a:t>
              </a:r>
              <a:endParaRPr lang="en-US" altLang="ko-KR" sz="110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46CF4C01-7B1C-4093-B0A1-25572BFD83B7}"/>
              </a:ext>
            </a:extLst>
          </p:cNvPr>
          <p:cNvCxnSpPr>
            <a:cxnSpLocks/>
            <a:endCxn id="39" idx="0"/>
          </p:cNvCxnSpPr>
          <p:nvPr/>
        </p:nvCxnSpPr>
        <p:spPr>
          <a:xfrm flipH="1">
            <a:off x="8709506" y="4492610"/>
            <a:ext cx="178256" cy="684393"/>
          </a:xfrm>
          <a:prstGeom prst="line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1B05E984-4CB7-45AE-BABC-7BF82950B3AB}"/>
              </a:ext>
            </a:extLst>
          </p:cNvPr>
          <p:cNvGrpSpPr/>
          <p:nvPr/>
        </p:nvGrpSpPr>
        <p:grpSpPr>
          <a:xfrm>
            <a:off x="7881936" y="5177003"/>
            <a:ext cx="1655139" cy="533686"/>
            <a:chOff x="2764292" y="2544511"/>
            <a:chExt cx="6094141" cy="1368214"/>
          </a:xfrm>
        </p:grpSpPr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EB14164C-DAFC-40D2-96EC-FA0EC7AEC95B}"/>
                </a:ext>
              </a:extLst>
            </p:cNvPr>
            <p:cNvSpPr/>
            <p:nvPr/>
          </p:nvSpPr>
          <p:spPr>
            <a:xfrm>
              <a:off x="2764292" y="2544511"/>
              <a:ext cx="6094141" cy="1368214"/>
            </a:xfrm>
            <a:prstGeom prst="rect">
              <a:avLst/>
            </a:prstGeom>
            <a:noFill/>
            <a:ln w="28575"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F4B873D1-CBBC-44E1-9791-C7CE7C2C7EF4}"/>
                </a:ext>
              </a:extLst>
            </p:cNvPr>
            <p:cNvSpPr txBox="1"/>
            <p:nvPr/>
          </p:nvSpPr>
          <p:spPr>
            <a:xfrm>
              <a:off x="2938909" y="2766951"/>
              <a:ext cx="5919524" cy="110466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100" dirty="0">
                  <a:solidFill>
                    <a:schemeClr val="bg1"/>
                  </a:solidFill>
                </a:rPr>
                <a:t>초록색 열쇠 획득</a:t>
              </a:r>
              <a:endParaRPr lang="en-US" altLang="ko-KR" sz="1100" dirty="0">
                <a:solidFill>
                  <a:schemeClr val="bg1"/>
                </a:solidFill>
              </a:endParaRPr>
            </a:p>
            <a:p>
              <a:pPr algn="ctr"/>
              <a:r>
                <a:rPr lang="ko-KR" altLang="en-US" sz="1100" dirty="0">
                  <a:solidFill>
                    <a:schemeClr val="bg1"/>
                  </a:solidFill>
                </a:rPr>
                <a:t>열쇠개수 </a:t>
              </a:r>
              <a:r>
                <a:rPr lang="en-US" altLang="ko-KR" sz="1100" dirty="0">
                  <a:solidFill>
                    <a:schemeClr val="bg1"/>
                  </a:solidFill>
                </a:rPr>
                <a:t>+=1</a:t>
              </a:r>
            </a:p>
          </p:txBody>
        </p:sp>
      </p:grp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6300974F-1A12-4A6D-B783-828DC9C41167}"/>
              </a:ext>
            </a:extLst>
          </p:cNvPr>
          <p:cNvCxnSpPr>
            <a:cxnSpLocks/>
            <a:endCxn id="43" idx="0"/>
          </p:cNvCxnSpPr>
          <p:nvPr/>
        </p:nvCxnSpPr>
        <p:spPr>
          <a:xfrm flipH="1">
            <a:off x="6721264" y="4511820"/>
            <a:ext cx="178256" cy="684393"/>
          </a:xfrm>
          <a:prstGeom prst="line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02CA1B2D-8C20-4C90-8336-88BA8924C722}"/>
              </a:ext>
            </a:extLst>
          </p:cNvPr>
          <p:cNvGrpSpPr/>
          <p:nvPr/>
        </p:nvGrpSpPr>
        <p:grpSpPr>
          <a:xfrm>
            <a:off x="5893694" y="5196213"/>
            <a:ext cx="1655139" cy="533686"/>
            <a:chOff x="2764292" y="2544511"/>
            <a:chExt cx="6094141" cy="1368214"/>
          </a:xfrm>
        </p:grpSpPr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D79135AA-6B12-4ED2-80B3-5976C74EA81D}"/>
                </a:ext>
              </a:extLst>
            </p:cNvPr>
            <p:cNvSpPr/>
            <p:nvPr/>
          </p:nvSpPr>
          <p:spPr>
            <a:xfrm>
              <a:off x="2764292" y="2544511"/>
              <a:ext cx="6094141" cy="1368214"/>
            </a:xfrm>
            <a:prstGeom prst="rect">
              <a:avLst/>
            </a:prstGeom>
            <a:noFill/>
            <a:ln w="28575"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3D06676B-E083-444A-BBB9-002630392323}"/>
                </a:ext>
              </a:extLst>
            </p:cNvPr>
            <p:cNvSpPr txBox="1"/>
            <p:nvPr/>
          </p:nvSpPr>
          <p:spPr>
            <a:xfrm>
              <a:off x="2938909" y="2766951"/>
              <a:ext cx="5919524" cy="110466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100" dirty="0">
                  <a:solidFill>
                    <a:schemeClr val="bg1"/>
                  </a:solidFill>
                </a:rPr>
                <a:t>잘못된 입력입니다 </a:t>
              </a:r>
              <a:endParaRPr lang="en-US" altLang="ko-KR" sz="1100" dirty="0">
                <a:solidFill>
                  <a:schemeClr val="bg1"/>
                </a:solidFill>
              </a:endParaRPr>
            </a:p>
            <a:p>
              <a:pPr algn="ctr"/>
              <a:r>
                <a:rPr lang="ko-KR" altLang="en-US" sz="1100" dirty="0">
                  <a:solidFill>
                    <a:schemeClr val="bg1"/>
                  </a:solidFill>
                </a:rPr>
                <a:t>띄우기</a:t>
              </a:r>
              <a:endParaRPr lang="en-US" altLang="ko-KR" sz="110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B1B623B4-F325-4EA3-87D8-B24E33982AB3}"/>
              </a:ext>
            </a:extLst>
          </p:cNvPr>
          <p:cNvCxnSpPr>
            <a:cxnSpLocks/>
          </p:cNvCxnSpPr>
          <p:nvPr/>
        </p:nvCxnSpPr>
        <p:spPr>
          <a:xfrm flipH="1">
            <a:off x="11196919" y="0"/>
            <a:ext cx="403410" cy="2585212"/>
          </a:xfrm>
          <a:prstGeom prst="line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5B1D9266-A35C-451B-B009-D695C260AEA7}"/>
              </a:ext>
            </a:extLst>
          </p:cNvPr>
          <p:cNvGrpSpPr/>
          <p:nvPr/>
        </p:nvGrpSpPr>
        <p:grpSpPr>
          <a:xfrm>
            <a:off x="10650070" y="2585212"/>
            <a:ext cx="1312985" cy="415498"/>
            <a:chOff x="2764292" y="2544511"/>
            <a:chExt cx="6094141" cy="1368214"/>
          </a:xfrm>
        </p:grpSpPr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B544B39F-1CA8-4348-BC66-AD11D97248C9}"/>
                </a:ext>
              </a:extLst>
            </p:cNvPr>
            <p:cNvSpPr/>
            <p:nvPr/>
          </p:nvSpPr>
          <p:spPr>
            <a:xfrm>
              <a:off x="2764292" y="2544511"/>
              <a:ext cx="6094141" cy="1368214"/>
            </a:xfrm>
            <a:prstGeom prst="rect">
              <a:avLst/>
            </a:prstGeom>
            <a:noFill/>
            <a:ln w="28575"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3795B3D-1237-4096-9588-6758ACBF35E5}"/>
                </a:ext>
              </a:extLst>
            </p:cNvPr>
            <p:cNvSpPr txBox="1"/>
            <p:nvPr/>
          </p:nvSpPr>
          <p:spPr>
            <a:xfrm>
              <a:off x="2938908" y="2766953"/>
              <a:ext cx="5744910" cy="86146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100" dirty="0">
                  <a:solidFill>
                    <a:schemeClr val="bg1"/>
                  </a:solidFill>
                </a:rPr>
                <a:t>열쇠의 개수 </a:t>
              </a:r>
              <a:r>
                <a:rPr lang="en-US" altLang="ko-KR" sz="1100" dirty="0">
                  <a:solidFill>
                    <a:schemeClr val="bg1"/>
                  </a:solidFill>
                </a:rPr>
                <a:t>=3</a:t>
              </a:r>
            </a:p>
          </p:txBody>
        </p:sp>
      </p:grp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7B625E0D-6995-43C3-BD54-8706E2BAE2F1}"/>
              </a:ext>
            </a:extLst>
          </p:cNvPr>
          <p:cNvCxnSpPr>
            <a:cxnSpLocks/>
          </p:cNvCxnSpPr>
          <p:nvPr/>
        </p:nvCxnSpPr>
        <p:spPr>
          <a:xfrm>
            <a:off x="11223932" y="2997620"/>
            <a:ext cx="0" cy="1069817"/>
          </a:xfrm>
          <a:prstGeom prst="line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80BB399F-C09A-44E7-8801-29342E1E6CEB}"/>
              </a:ext>
            </a:extLst>
          </p:cNvPr>
          <p:cNvGrpSpPr/>
          <p:nvPr/>
        </p:nvGrpSpPr>
        <p:grpSpPr>
          <a:xfrm>
            <a:off x="10612449" y="4082477"/>
            <a:ext cx="1312985" cy="436883"/>
            <a:chOff x="2764292" y="2544511"/>
            <a:chExt cx="6094141" cy="1438634"/>
          </a:xfrm>
        </p:grpSpPr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D69812B0-4A5C-4411-B3F1-EEFA27648B2D}"/>
                </a:ext>
              </a:extLst>
            </p:cNvPr>
            <p:cNvSpPr/>
            <p:nvPr/>
          </p:nvSpPr>
          <p:spPr>
            <a:xfrm>
              <a:off x="2764292" y="2544511"/>
              <a:ext cx="6094141" cy="1368214"/>
            </a:xfrm>
            <a:prstGeom prst="rect">
              <a:avLst/>
            </a:prstGeom>
            <a:noFill/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8B919054-CC62-437A-8FA2-0BF8C5FF4948}"/>
                </a:ext>
              </a:extLst>
            </p:cNvPr>
            <p:cNvSpPr txBox="1"/>
            <p:nvPr/>
          </p:nvSpPr>
          <p:spPr>
            <a:xfrm>
              <a:off x="2938908" y="2766953"/>
              <a:ext cx="5744910" cy="121619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b="1" dirty="0">
                  <a:solidFill>
                    <a:schemeClr val="bg1"/>
                  </a:solidFill>
                </a:rPr>
                <a:t>탈출 성공</a:t>
              </a:r>
              <a:endParaRPr lang="en-US" altLang="ko-KR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84631175"/>
      </p:ext>
    </p:extLst>
  </p:cSld>
  <p:clrMapOvr>
    <a:masterClrMapping/>
  </p:clrMapOvr>
  <p:transition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815ADCAD-5F68-4CC2-8DB8-E0833B2899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49977" y="0"/>
            <a:ext cx="1443062" cy="125065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980827D-DD29-41A1-B03E-D4362B075F0B}"/>
              </a:ext>
            </a:extLst>
          </p:cNvPr>
          <p:cNvSpPr txBox="1"/>
          <p:nvPr/>
        </p:nvSpPr>
        <p:spPr>
          <a:xfrm>
            <a:off x="903689" y="363717"/>
            <a:ext cx="29690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</a:rPr>
              <a:t>자료 사용 출처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BF22DD-65B8-4E09-A6E0-010010E69682}"/>
              </a:ext>
            </a:extLst>
          </p:cNvPr>
          <p:cNvSpPr txBox="1"/>
          <p:nvPr/>
        </p:nvSpPr>
        <p:spPr>
          <a:xfrm>
            <a:off x="423582" y="1433464"/>
            <a:ext cx="1046853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</a:rPr>
              <a:t>메인 </a:t>
            </a:r>
            <a:r>
              <a:rPr lang="en-US" altLang="ko-KR" sz="2400" dirty="0" err="1">
                <a:solidFill>
                  <a:schemeClr val="bg1"/>
                </a:solidFill>
              </a:rPr>
              <a:t>bgm</a:t>
            </a:r>
            <a:r>
              <a:rPr lang="en-US" altLang="ko-KR" sz="2400" dirty="0">
                <a:solidFill>
                  <a:schemeClr val="bg1"/>
                </a:solidFill>
              </a:rPr>
              <a:t>, </a:t>
            </a:r>
            <a:r>
              <a:rPr lang="ko-KR" altLang="en-US" sz="2400" dirty="0">
                <a:solidFill>
                  <a:schemeClr val="bg1"/>
                </a:solidFill>
              </a:rPr>
              <a:t>엔딩 음악 </a:t>
            </a:r>
            <a:r>
              <a:rPr lang="en-US" altLang="ko-KR" sz="2400" dirty="0">
                <a:solidFill>
                  <a:schemeClr val="bg1"/>
                </a:solidFill>
              </a:rPr>
              <a:t>- </a:t>
            </a:r>
            <a:r>
              <a:rPr lang="ko-KR" altLang="en-US" sz="2400" dirty="0">
                <a:solidFill>
                  <a:schemeClr val="bg1"/>
                </a:solidFill>
              </a:rPr>
              <a:t>마녀의 집(The </a:t>
            </a:r>
            <a:r>
              <a:rPr lang="ko-KR" altLang="en-US" sz="2400" dirty="0" err="1">
                <a:solidFill>
                  <a:schemeClr val="bg1"/>
                </a:solidFill>
              </a:rPr>
              <a:t>witch's</a:t>
            </a:r>
            <a:r>
              <a:rPr lang="ko-KR" altLang="en-US" sz="2400" dirty="0">
                <a:solidFill>
                  <a:schemeClr val="bg1"/>
                </a:solidFill>
              </a:rPr>
              <a:t> </a:t>
            </a:r>
            <a:r>
              <a:rPr lang="ko-KR" altLang="en-US" sz="2400" dirty="0" err="1">
                <a:solidFill>
                  <a:schemeClr val="bg1"/>
                </a:solidFill>
              </a:rPr>
              <a:t>house</a:t>
            </a:r>
            <a:r>
              <a:rPr lang="ko-KR" altLang="en-US" sz="2400" dirty="0">
                <a:solidFill>
                  <a:schemeClr val="bg1"/>
                </a:solidFill>
              </a:rPr>
              <a:t>: </a:t>
            </a:r>
            <a:r>
              <a:rPr lang="ko-KR" altLang="en-US" sz="2400" dirty="0" err="1">
                <a:solidFill>
                  <a:schemeClr val="bg1"/>
                </a:solidFill>
              </a:rPr>
              <a:t>memories</a:t>
            </a:r>
            <a:r>
              <a:rPr lang="ko-KR" altLang="en-US" sz="2400" dirty="0">
                <a:solidFill>
                  <a:schemeClr val="bg1"/>
                </a:solidFill>
              </a:rPr>
              <a:t> of </a:t>
            </a:r>
            <a:r>
              <a:rPr lang="ko-KR" altLang="en-US" sz="2400" dirty="0" err="1">
                <a:solidFill>
                  <a:schemeClr val="bg1"/>
                </a:solidFill>
              </a:rPr>
              <a:t>the</a:t>
            </a:r>
            <a:r>
              <a:rPr lang="ko-KR" altLang="en-US" sz="2400" dirty="0">
                <a:solidFill>
                  <a:schemeClr val="bg1"/>
                </a:solidFill>
              </a:rPr>
              <a:t> </a:t>
            </a:r>
            <a:r>
              <a:rPr lang="ko-KR" altLang="en-US" sz="2400" dirty="0" err="1">
                <a:solidFill>
                  <a:schemeClr val="bg1"/>
                </a:solidFill>
              </a:rPr>
              <a:t>witch</a:t>
            </a:r>
            <a:r>
              <a:rPr lang="ko-KR" altLang="en-US" sz="2400" dirty="0">
                <a:solidFill>
                  <a:schemeClr val="bg1"/>
                </a:solidFill>
              </a:rPr>
              <a:t>, op2)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178011" y="3929450"/>
            <a:ext cx="2940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chemeClr val="bg1"/>
                </a:solidFill>
              </a:rPr>
              <a:t>바이오하자드</a:t>
            </a:r>
            <a:r>
              <a:rPr lang="ko-KR" altLang="en-US" dirty="0">
                <a:solidFill>
                  <a:schemeClr val="bg1"/>
                </a:solidFill>
              </a:rPr>
              <a:t>           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15ADCAD-5F68-4CC2-8DB8-E0833B2899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2796746"/>
            <a:ext cx="1443062" cy="125065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980827D-DD29-41A1-B03E-D4362B075F0B}"/>
              </a:ext>
            </a:extLst>
          </p:cNvPr>
          <p:cNvSpPr txBox="1"/>
          <p:nvPr/>
        </p:nvSpPr>
        <p:spPr>
          <a:xfrm>
            <a:off x="1336175" y="3168701"/>
            <a:ext cx="29690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</a:rPr>
              <a:t>참고한 게임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161007" y="3884142"/>
            <a:ext cx="3752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 마녀의 집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905105" y="3830595"/>
            <a:ext cx="2850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chemeClr val="bg1"/>
                </a:solidFill>
              </a:rPr>
              <a:t>유메닛키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2050" name="Picture 2" descr="마녀의집 어플사진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822653" y="4332501"/>
            <a:ext cx="2294839" cy="2138319"/>
          </a:xfrm>
          <a:prstGeom prst="rect">
            <a:avLst/>
          </a:prstGeom>
          <a:noFill/>
        </p:spPr>
      </p:pic>
      <p:pic>
        <p:nvPicPr>
          <p:cNvPr id="2052" name="Picture 4" descr="바이오하자드 7, 과감한 도전이 만들어낸 진정한 공포 | 1boon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70702" y="4347219"/>
            <a:ext cx="3687034" cy="2130287"/>
          </a:xfrm>
          <a:prstGeom prst="rect">
            <a:avLst/>
          </a:prstGeom>
          <a:noFill/>
        </p:spPr>
      </p:pic>
      <p:pic>
        <p:nvPicPr>
          <p:cNvPr id="2054" name="Picture 6" descr="유메닛키 해석, 《산부인과》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158979" y="4352217"/>
            <a:ext cx="2830297" cy="2122723"/>
          </a:xfrm>
          <a:prstGeom prst="rect">
            <a:avLst/>
          </a:prstGeom>
          <a:noFill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71E9D2B-0628-4421-9894-B312CB47783C}"/>
              </a:ext>
            </a:extLst>
          </p:cNvPr>
          <p:cNvSpPr txBox="1"/>
          <p:nvPr/>
        </p:nvSpPr>
        <p:spPr>
          <a:xfrm>
            <a:off x="423582" y="2371517"/>
            <a:ext cx="72728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</a:rPr>
              <a:t>Room2</a:t>
            </a:r>
            <a:r>
              <a:rPr lang="ko-KR" altLang="en-US" sz="2400" dirty="0">
                <a:solidFill>
                  <a:schemeClr val="bg1"/>
                </a:solidFill>
              </a:rPr>
              <a:t>의 사람</a:t>
            </a:r>
            <a:r>
              <a:rPr lang="en-US" altLang="ko-KR" sz="2400" dirty="0">
                <a:solidFill>
                  <a:schemeClr val="bg1"/>
                </a:solidFill>
              </a:rPr>
              <a:t> </a:t>
            </a:r>
            <a:r>
              <a:rPr lang="ko-KR" altLang="en-US" sz="2400" dirty="0">
                <a:solidFill>
                  <a:schemeClr val="bg1"/>
                </a:solidFill>
              </a:rPr>
              <a:t>사진 </a:t>
            </a:r>
            <a:r>
              <a:rPr lang="en-US" altLang="ko-KR" sz="2400" dirty="0">
                <a:solidFill>
                  <a:schemeClr val="bg1"/>
                </a:solidFill>
              </a:rPr>
              <a:t>- thispersondoesnotexist.com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90001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ADC04224-2318-44B4-90E8-C8CDC1050B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49977" y="0"/>
            <a:ext cx="1443062" cy="125065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35A9CFF-8943-4D34-9D3D-FBE2E5E0920A}"/>
              </a:ext>
            </a:extLst>
          </p:cNvPr>
          <p:cNvSpPr txBox="1"/>
          <p:nvPr/>
        </p:nvSpPr>
        <p:spPr>
          <a:xfrm>
            <a:off x="903689" y="363717"/>
            <a:ext cx="56924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</a:rPr>
              <a:t>프로젝트를 만들면서 어려웠던 점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78272" y="1080918"/>
            <a:ext cx="106099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</a:rPr>
              <a:t>- </a:t>
            </a:r>
            <a:r>
              <a:rPr lang="ko-KR" altLang="en-US" sz="2400" dirty="0">
                <a:solidFill>
                  <a:schemeClr val="bg1"/>
                </a:solidFill>
              </a:rPr>
              <a:t>플레이어가 방에 있음에도 복도의 문의 화면상 위치가 그대로 인식됨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03385" y="4329981"/>
            <a:ext cx="10884824" cy="11289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</a:rPr>
              <a:t>- </a:t>
            </a:r>
            <a:r>
              <a:rPr lang="en-US" altLang="ko-KR" sz="2400" dirty="0" err="1">
                <a:solidFill>
                  <a:schemeClr val="bg1"/>
                </a:solidFill>
              </a:rPr>
              <a:t>player_location</a:t>
            </a:r>
            <a:r>
              <a:rPr lang="en-US" altLang="ko-KR" sz="2400" dirty="0">
                <a:solidFill>
                  <a:schemeClr val="bg1"/>
                </a:solidFill>
              </a:rPr>
              <a:t> </a:t>
            </a:r>
            <a:r>
              <a:rPr lang="ko-KR" altLang="en-US" sz="2400" dirty="0">
                <a:solidFill>
                  <a:schemeClr val="bg1"/>
                </a:solidFill>
              </a:rPr>
              <a:t>변수를 추가하여 복도의 문의 위치에 플레이어가 반응하지 않도록 함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DC04224-2318-44B4-90E8-C8CDC1050B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49977" y="3051239"/>
            <a:ext cx="1443062" cy="125065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35A9CFF-8943-4D34-9D3D-FBE2E5E0920A}"/>
              </a:ext>
            </a:extLst>
          </p:cNvPr>
          <p:cNvSpPr txBox="1"/>
          <p:nvPr/>
        </p:nvSpPr>
        <p:spPr>
          <a:xfrm>
            <a:off x="903689" y="3429000"/>
            <a:ext cx="25344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</a:rPr>
              <a:t>해결방법 </a:t>
            </a:r>
          </a:p>
        </p:txBody>
      </p:sp>
    </p:spTree>
    <p:extLst>
      <p:ext uri="{BB962C8B-B14F-4D97-AF65-F5344CB8AC3E}">
        <p14:creationId xmlns:p14="http://schemas.microsoft.com/office/powerpoint/2010/main" val="26202723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C4D86B8F-98C6-431F-B329-D1B54AEA6F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49977" y="0"/>
            <a:ext cx="1443062" cy="125065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96FAA9C-744F-4373-BE62-28DF589BEAAD}"/>
              </a:ext>
            </a:extLst>
          </p:cNvPr>
          <p:cNvSpPr txBox="1"/>
          <p:nvPr/>
        </p:nvSpPr>
        <p:spPr>
          <a:xfrm>
            <a:off x="903690" y="363717"/>
            <a:ext cx="25344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</a:rPr>
              <a:t>시행 영상 </a:t>
            </a:r>
          </a:p>
        </p:txBody>
      </p:sp>
      <p:pic>
        <p:nvPicPr>
          <p:cNvPr id="6" name="KakaoTalk_20201203_222844351">
            <a:hlinkClick r:id="" action="ppaction://media"/>
            <a:extLst>
              <a:ext uri="{FF2B5EF4-FFF2-40B4-BE49-F238E27FC236}">
                <a16:creationId xmlns:a16="http://schemas.microsoft.com/office/drawing/2014/main" id="{3677979A-171C-490C-A2CA-95D4C35E624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05995" y="1099732"/>
            <a:ext cx="8980010" cy="4877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678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516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B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 rot="21254414">
            <a:off x="4052327" y="2921169"/>
            <a:ext cx="408734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0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감사합니다</a:t>
            </a:r>
            <a:endParaRPr kumimoji="0" lang="en-US" altLang="ko-KR" sz="6000" b="1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BCB932DE-B40E-4F3D-A58C-954A580CCE64}"/>
              </a:ext>
            </a:extLst>
          </p:cNvPr>
          <p:cNvGrpSpPr/>
          <p:nvPr/>
        </p:nvGrpSpPr>
        <p:grpSpPr>
          <a:xfrm>
            <a:off x="9610165" y="6291444"/>
            <a:ext cx="2581835" cy="369332"/>
            <a:chOff x="9538447" y="4839162"/>
            <a:chExt cx="2581835" cy="369332"/>
          </a:xfrm>
        </p:grpSpPr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CA645A7E-1156-4B09-9E2A-10B51701948F}"/>
                </a:ext>
              </a:extLst>
            </p:cNvPr>
            <p:cNvCxnSpPr>
              <a:cxnSpLocks/>
            </p:cNvCxnSpPr>
            <p:nvPr/>
          </p:nvCxnSpPr>
          <p:spPr>
            <a:xfrm>
              <a:off x="9538447" y="5208494"/>
              <a:ext cx="2411506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44B5F4A-5304-4A09-BC1D-E714993A3B6C}"/>
                </a:ext>
              </a:extLst>
            </p:cNvPr>
            <p:cNvSpPr txBox="1"/>
            <p:nvPr/>
          </p:nvSpPr>
          <p:spPr>
            <a:xfrm>
              <a:off x="9780494" y="4839162"/>
              <a:ext cx="2339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컴퓨터과학과 </a:t>
              </a: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6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팀</a:t>
              </a:r>
            </a:p>
          </p:txBody>
        </p: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AABF3613-C9D8-4E49-95BF-24775FF53FA2}"/>
              </a:ext>
            </a:extLst>
          </p:cNvPr>
          <p:cNvSpPr/>
          <p:nvPr/>
        </p:nvSpPr>
        <p:spPr>
          <a:xfrm rot="21254414">
            <a:off x="3420008" y="4000867"/>
            <a:ext cx="337613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1" i="1" kern="0" dirty="0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rPr>
              <a:t>Don’t</a:t>
            </a:r>
            <a:r>
              <a:rPr lang="ko-KR" altLang="en-US" sz="1200" b="1" i="1" kern="0" dirty="0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rPr>
              <a:t> </a:t>
            </a:r>
            <a:r>
              <a:rPr lang="en-US" altLang="ko-KR" sz="1200" b="1" i="1" kern="0" dirty="0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rPr>
              <a:t>Panic!</a:t>
            </a:r>
            <a:endParaRPr kumimoji="0" lang="en-US" altLang="ko-KR" sz="1200" b="1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017374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74188DCD-C222-4B89-A2D8-4AFDF235A6DE}"/>
              </a:ext>
            </a:extLst>
          </p:cNvPr>
          <p:cNvGrpSpPr/>
          <p:nvPr/>
        </p:nvGrpSpPr>
        <p:grpSpPr>
          <a:xfrm>
            <a:off x="1481323" y="2485336"/>
            <a:ext cx="2700539" cy="2571098"/>
            <a:chOff x="4182131" y="2724366"/>
            <a:chExt cx="2942249" cy="2801223"/>
          </a:xfrm>
          <a:solidFill>
            <a:srgbClr val="E99F60"/>
          </a:solidFill>
        </p:grpSpPr>
        <p:sp>
          <p:nvSpPr>
            <p:cNvPr id="3" name="자유형: 도형 67">
              <a:extLst>
                <a:ext uri="{FF2B5EF4-FFF2-40B4-BE49-F238E27FC236}">
                  <a16:creationId xmlns:a16="http://schemas.microsoft.com/office/drawing/2014/main" id="{C30A607E-3B87-4C8F-9ED7-1EF3A1096526}"/>
                </a:ext>
              </a:extLst>
            </p:cNvPr>
            <p:cNvSpPr/>
            <p:nvPr/>
          </p:nvSpPr>
          <p:spPr>
            <a:xfrm>
              <a:off x="4182131" y="2828833"/>
              <a:ext cx="2942249" cy="2696756"/>
            </a:xfrm>
            <a:custGeom>
              <a:avLst/>
              <a:gdLst>
                <a:gd name="connsiteX0" fmla="*/ 0 w 2942249"/>
                <a:gd name="connsiteY0" fmla="*/ 0 h 2696756"/>
                <a:gd name="connsiteX1" fmla="*/ 1777638 w 2942249"/>
                <a:gd name="connsiteY1" fmla="*/ 0 h 2696756"/>
                <a:gd name="connsiteX2" fmla="*/ 1777638 w 2942249"/>
                <a:gd name="connsiteY2" fmla="*/ 34378 h 2696756"/>
                <a:gd name="connsiteX3" fmla="*/ 61824 w 2942249"/>
                <a:gd name="connsiteY3" fmla="*/ 34378 h 2696756"/>
                <a:gd name="connsiteX4" fmla="*/ 646186 w 2942249"/>
                <a:gd name="connsiteY4" fmla="*/ 1348378 h 2696756"/>
                <a:gd name="connsiteX5" fmla="*/ 61824 w 2942249"/>
                <a:gd name="connsiteY5" fmla="*/ 2662378 h 2696756"/>
                <a:gd name="connsiteX6" fmla="*/ 2321462 w 2942249"/>
                <a:gd name="connsiteY6" fmla="*/ 2662378 h 2696756"/>
                <a:gd name="connsiteX7" fmla="*/ 2905824 w 2942249"/>
                <a:gd name="connsiteY7" fmla="*/ 1348378 h 2696756"/>
                <a:gd name="connsiteX8" fmla="*/ 2426475 w 2942249"/>
                <a:gd name="connsiteY8" fmla="*/ 270510 h 2696756"/>
                <a:gd name="connsiteX9" fmla="*/ 2462900 w 2942249"/>
                <a:gd name="connsiteY9" fmla="*/ 270510 h 2696756"/>
                <a:gd name="connsiteX10" fmla="*/ 2942249 w 2942249"/>
                <a:gd name="connsiteY10" fmla="*/ 1348378 h 2696756"/>
                <a:gd name="connsiteX11" fmla="*/ 2342598 w 2942249"/>
                <a:gd name="connsiteY11" fmla="*/ 2696756 h 2696756"/>
                <a:gd name="connsiteX12" fmla="*/ 0 w 2942249"/>
                <a:gd name="connsiteY12" fmla="*/ 2696756 h 2696756"/>
                <a:gd name="connsiteX13" fmla="*/ 599651 w 2942249"/>
                <a:gd name="connsiteY13" fmla="*/ 1348378 h 2696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942249" h="2696756">
                  <a:moveTo>
                    <a:pt x="0" y="0"/>
                  </a:moveTo>
                  <a:lnTo>
                    <a:pt x="1777638" y="0"/>
                  </a:lnTo>
                  <a:lnTo>
                    <a:pt x="1777638" y="34378"/>
                  </a:lnTo>
                  <a:lnTo>
                    <a:pt x="61824" y="34378"/>
                  </a:lnTo>
                  <a:lnTo>
                    <a:pt x="646186" y="1348378"/>
                  </a:lnTo>
                  <a:lnTo>
                    <a:pt x="61824" y="2662378"/>
                  </a:lnTo>
                  <a:lnTo>
                    <a:pt x="2321462" y="2662378"/>
                  </a:lnTo>
                  <a:lnTo>
                    <a:pt x="2905824" y="1348378"/>
                  </a:lnTo>
                  <a:lnTo>
                    <a:pt x="2426475" y="270510"/>
                  </a:lnTo>
                  <a:lnTo>
                    <a:pt x="2462900" y="270510"/>
                  </a:lnTo>
                  <a:lnTo>
                    <a:pt x="2942249" y="1348378"/>
                  </a:lnTo>
                  <a:lnTo>
                    <a:pt x="2342598" y="2696756"/>
                  </a:lnTo>
                  <a:lnTo>
                    <a:pt x="0" y="2696756"/>
                  </a:lnTo>
                  <a:lnTo>
                    <a:pt x="599651" y="134837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1600" dirty="0">
                <a:solidFill>
                  <a:prstClr val="black"/>
                </a:solidFill>
              </a:endParaRPr>
            </a:p>
          </p:txBody>
        </p:sp>
        <p:sp>
          <p:nvSpPr>
            <p:cNvPr id="4" name="이등변 삼각형 3">
              <a:extLst>
                <a:ext uri="{FF2B5EF4-FFF2-40B4-BE49-F238E27FC236}">
                  <a16:creationId xmlns:a16="http://schemas.microsoft.com/office/drawing/2014/main" id="{BA7054C0-7183-4AA4-B2B8-F57091D599AB}"/>
                </a:ext>
              </a:extLst>
            </p:cNvPr>
            <p:cNvSpPr/>
            <p:nvPr/>
          </p:nvSpPr>
          <p:spPr>
            <a:xfrm rot="5400000">
              <a:off x="5928569" y="2755565"/>
              <a:ext cx="251018" cy="18861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prstClr val="white"/>
                </a:solidFill>
              </a:endParaRPr>
            </a:p>
          </p:txBody>
        </p:sp>
        <p:sp>
          <p:nvSpPr>
            <p:cNvPr id="5" name="원형: 비어 있음 71">
              <a:extLst>
                <a:ext uri="{FF2B5EF4-FFF2-40B4-BE49-F238E27FC236}">
                  <a16:creationId xmlns:a16="http://schemas.microsoft.com/office/drawing/2014/main" id="{09C4F733-20F6-4193-93B9-23D874E722E0}"/>
                </a:ext>
              </a:extLst>
            </p:cNvPr>
            <p:cNvSpPr/>
            <p:nvPr/>
          </p:nvSpPr>
          <p:spPr>
            <a:xfrm>
              <a:off x="6463398" y="2871695"/>
              <a:ext cx="251018" cy="252000"/>
            </a:xfrm>
            <a:prstGeom prst="donut">
              <a:avLst>
                <a:gd name="adj" fmla="val 1167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prstClr val="white"/>
                </a:solidFill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C4FA59A4-9637-4B83-9EA7-269E6F1BC287}"/>
              </a:ext>
            </a:extLst>
          </p:cNvPr>
          <p:cNvSpPr txBox="1"/>
          <p:nvPr/>
        </p:nvSpPr>
        <p:spPr>
          <a:xfrm>
            <a:off x="2073745" y="3465730"/>
            <a:ext cx="1813740" cy="4944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2000" b="1" dirty="0">
                <a:solidFill>
                  <a:schemeClr val="bg1"/>
                </a:solidFill>
              </a:rPr>
              <a:t>팀원 소개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0278E6CA-4895-45CD-A7C9-3372A98560F2}"/>
              </a:ext>
            </a:extLst>
          </p:cNvPr>
          <p:cNvGrpSpPr/>
          <p:nvPr/>
        </p:nvGrpSpPr>
        <p:grpSpPr>
          <a:xfrm>
            <a:off x="4655128" y="2485336"/>
            <a:ext cx="2700539" cy="2571098"/>
            <a:chOff x="4182131" y="2724366"/>
            <a:chExt cx="2942249" cy="2801223"/>
          </a:xfrm>
          <a:solidFill>
            <a:srgbClr val="E99F60"/>
          </a:solidFill>
        </p:grpSpPr>
        <p:sp>
          <p:nvSpPr>
            <p:cNvPr id="8" name="자유형: 도형 23">
              <a:extLst>
                <a:ext uri="{FF2B5EF4-FFF2-40B4-BE49-F238E27FC236}">
                  <a16:creationId xmlns:a16="http://schemas.microsoft.com/office/drawing/2014/main" id="{F956F13D-7650-4209-9F3A-FF83D9C3F126}"/>
                </a:ext>
              </a:extLst>
            </p:cNvPr>
            <p:cNvSpPr/>
            <p:nvPr/>
          </p:nvSpPr>
          <p:spPr>
            <a:xfrm>
              <a:off x="4182131" y="2828833"/>
              <a:ext cx="2942249" cy="2696756"/>
            </a:xfrm>
            <a:custGeom>
              <a:avLst/>
              <a:gdLst>
                <a:gd name="connsiteX0" fmla="*/ 0 w 2942249"/>
                <a:gd name="connsiteY0" fmla="*/ 0 h 2696756"/>
                <a:gd name="connsiteX1" fmla="*/ 1777638 w 2942249"/>
                <a:gd name="connsiteY1" fmla="*/ 0 h 2696756"/>
                <a:gd name="connsiteX2" fmla="*/ 1777638 w 2942249"/>
                <a:gd name="connsiteY2" fmla="*/ 34378 h 2696756"/>
                <a:gd name="connsiteX3" fmla="*/ 61824 w 2942249"/>
                <a:gd name="connsiteY3" fmla="*/ 34378 h 2696756"/>
                <a:gd name="connsiteX4" fmla="*/ 646186 w 2942249"/>
                <a:gd name="connsiteY4" fmla="*/ 1348378 h 2696756"/>
                <a:gd name="connsiteX5" fmla="*/ 61824 w 2942249"/>
                <a:gd name="connsiteY5" fmla="*/ 2662378 h 2696756"/>
                <a:gd name="connsiteX6" fmla="*/ 2321462 w 2942249"/>
                <a:gd name="connsiteY6" fmla="*/ 2662378 h 2696756"/>
                <a:gd name="connsiteX7" fmla="*/ 2905824 w 2942249"/>
                <a:gd name="connsiteY7" fmla="*/ 1348378 h 2696756"/>
                <a:gd name="connsiteX8" fmla="*/ 2426475 w 2942249"/>
                <a:gd name="connsiteY8" fmla="*/ 270510 h 2696756"/>
                <a:gd name="connsiteX9" fmla="*/ 2462900 w 2942249"/>
                <a:gd name="connsiteY9" fmla="*/ 270510 h 2696756"/>
                <a:gd name="connsiteX10" fmla="*/ 2942249 w 2942249"/>
                <a:gd name="connsiteY10" fmla="*/ 1348378 h 2696756"/>
                <a:gd name="connsiteX11" fmla="*/ 2342598 w 2942249"/>
                <a:gd name="connsiteY11" fmla="*/ 2696756 h 2696756"/>
                <a:gd name="connsiteX12" fmla="*/ 0 w 2942249"/>
                <a:gd name="connsiteY12" fmla="*/ 2696756 h 2696756"/>
                <a:gd name="connsiteX13" fmla="*/ 599651 w 2942249"/>
                <a:gd name="connsiteY13" fmla="*/ 1348378 h 2696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942249" h="2696756">
                  <a:moveTo>
                    <a:pt x="0" y="0"/>
                  </a:moveTo>
                  <a:lnTo>
                    <a:pt x="1777638" y="0"/>
                  </a:lnTo>
                  <a:lnTo>
                    <a:pt x="1777638" y="34378"/>
                  </a:lnTo>
                  <a:lnTo>
                    <a:pt x="61824" y="34378"/>
                  </a:lnTo>
                  <a:lnTo>
                    <a:pt x="646186" y="1348378"/>
                  </a:lnTo>
                  <a:lnTo>
                    <a:pt x="61824" y="2662378"/>
                  </a:lnTo>
                  <a:lnTo>
                    <a:pt x="2321462" y="2662378"/>
                  </a:lnTo>
                  <a:lnTo>
                    <a:pt x="2905824" y="1348378"/>
                  </a:lnTo>
                  <a:lnTo>
                    <a:pt x="2426475" y="270510"/>
                  </a:lnTo>
                  <a:lnTo>
                    <a:pt x="2462900" y="270510"/>
                  </a:lnTo>
                  <a:lnTo>
                    <a:pt x="2942249" y="1348378"/>
                  </a:lnTo>
                  <a:lnTo>
                    <a:pt x="2342598" y="2696756"/>
                  </a:lnTo>
                  <a:lnTo>
                    <a:pt x="0" y="2696756"/>
                  </a:lnTo>
                  <a:lnTo>
                    <a:pt x="599651" y="134837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1600" dirty="0">
                <a:solidFill>
                  <a:prstClr val="black"/>
                </a:solidFill>
              </a:endParaRPr>
            </a:p>
          </p:txBody>
        </p:sp>
        <p:sp>
          <p:nvSpPr>
            <p:cNvPr id="9" name="이등변 삼각형 8">
              <a:extLst>
                <a:ext uri="{FF2B5EF4-FFF2-40B4-BE49-F238E27FC236}">
                  <a16:creationId xmlns:a16="http://schemas.microsoft.com/office/drawing/2014/main" id="{76F68C31-3FCA-4800-B799-264420BEB286}"/>
                </a:ext>
              </a:extLst>
            </p:cNvPr>
            <p:cNvSpPr/>
            <p:nvPr/>
          </p:nvSpPr>
          <p:spPr>
            <a:xfrm rot="5400000">
              <a:off x="5928569" y="2755565"/>
              <a:ext cx="251018" cy="18861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prstClr val="white"/>
                </a:solidFill>
              </a:endParaRPr>
            </a:p>
          </p:txBody>
        </p:sp>
        <p:sp>
          <p:nvSpPr>
            <p:cNvPr id="10" name="원형: 비어 있음 25">
              <a:extLst>
                <a:ext uri="{FF2B5EF4-FFF2-40B4-BE49-F238E27FC236}">
                  <a16:creationId xmlns:a16="http://schemas.microsoft.com/office/drawing/2014/main" id="{47B3825E-F542-404B-977A-E32222765D33}"/>
                </a:ext>
              </a:extLst>
            </p:cNvPr>
            <p:cNvSpPr/>
            <p:nvPr/>
          </p:nvSpPr>
          <p:spPr>
            <a:xfrm>
              <a:off x="6463398" y="2871695"/>
              <a:ext cx="251018" cy="252000"/>
            </a:xfrm>
            <a:prstGeom prst="donut">
              <a:avLst>
                <a:gd name="adj" fmla="val 1167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prstClr val="white"/>
                </a:solidFill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16D0B251-FDB3-4AE7-8B2B-A481A2D2524C}"/>
              </a:ext>
            </a:extLst>
          </p:cNvPr>
          <p:cNvSpPr txBox="1"/>
          <p:nvPr/>
        </p:nvSpPr>
        <p:spPr>
          <a:xfrm>
            <a:off x="5049941" y="2855945"/>
            <a:ext cx="1813740" cy="18928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b="1" dirty="0">
                <a:solidFill>
                  <a:schemeClr val="bg1"/>
                </a:solidFill>
              </a:rPr>
              <a:t>프로젝트 소개</a:t>
            </a:r>
          </a:p>
          <a:p>
            <a:pPr marL="171450" indent="-171450" algn="ctr">
              <a:lnSpc>
                <a:spcPct val="150000"/>
              </a:lnSpc>
              <a:buFontTx/>
              <a:buChar char="-"/>
              <a:defRPr/>
            </a:pPr>
            <a:r>
              <a:rPr lang="ko-KR" altLang="en-US" sz="1200" dirty="0">
                <a:solidFill>
                  <a:prstClr val="white">
                    <a:lumMod val="50000"/>
                  </a:prstClr>
                </a:solidFill>
              </a:rPr>
              <a:t>프로젝트 기획 배경</a:t>
            </a:r>
            <a:endParaRPr lang="en-US" altLang="ko-KR" sz="1200" dirty="0">
              <a:solidFill>
                <a:prstClr val="white">
                  <a:lumMod val="50000"/>
                </a:prstClr>
              </a:solidFill>
            </a:endParaRPr>
          </a:p>
          <a:p>
            <a:pPr marL="171450" indent="-171450" algn="ctr">
              <a:lnSpc>
                <a:spcPct val="150000"/>
              </a:lnSpc>
              <a:buFontTx/>
              <a:buChar char="-"/>
              <a:defRPr/>
            </a:pPr>
            <a:r>
              <a:rPr lang="ko-KR" altLang="en-US" sz="1200" dirty="0">
                <a:solidFill>
                  <a:prstClr val="white">
                    <a:lumMod val="50000"/>
                  </a:prstClr>
                </a:solidFill>
              </a:rPr>
              <a:t>프로젝트 중요성</a:t>
            </a:r>
            <a:endParaRPr lang="en-US" altLang="ko-KR" sz="1200" dirty="0">
              <a:solidFill>
                <a:prstClr val="white">
                  <a:lumMod val="50000"/>
                </a:prstClr>
              </a:solidFill>
            </a:endParaRPr>
          </a:p>
          <a:p>
            <a:pPr marL="171450" indent="-171450" algn="ctr">
              <a:lnSpc>
                <a:spcPct val="150000"/>
              </a:lnSpc>
              <a:buFontTx/>
              <a:buChar char="-"/>
              <a:defRPr/>
            </a:pPr>
            <a:r>
              <a:rPr lang="ko-KR" altLang="en-US" sz="1200" dirty="0">
                <a:solidFill>
                  <a:prstClr val="white">
                    <a:lumMod val="50000"/>
                  </a:prstClr>
                </a:solidFill>
              </a:rPr>
              <a:t>기대효과 </a:t>
            </a:r>
            <a:endParaRPr lang="en-US" altLang="ko-KR" sz="1200" dirty="0">
              <a:solidFill>
                <a:prstClr val="white">
                  <a:lumMod val="50000"/>
                </a:prstClr>
              </a:solidFill>
            </a:endParaRPr>
          </a:p>
          <a:p>
            <a:pPr marL="171450" indent="-171450" algn="ctr">
              <a:lnSpc>
                <a:spcPct val="150000"/>
              </a:lnSpc>
              <a:buFontTx/>
              <a:buChar char="-"/>
              <a:defRPr/>
            </a:pPr>
            <a:r>
              <a:rPr lang="ko-KR" altLang="en-US" sz="1200" dirty="0">
                <a:solidFill>
                  <a:prstClr val="white">
                    <a:lumMod val="50000"/>
                  </a:prstClr>
                </a:solidFill>
              </a:rPr>
              <a:t>프로젝트 스토리</a:t>
            </a:r>
            <a:endParaRPr lang="en-US" altLang="ko-KR" sz="1200" dirty="0">
              <a:solidFill>
                <a:prstClr val="white">
                  <a:lumMod val="50000"/>
                </a:prstClr>
              </a:solidFill>
            </a:endParaRPr>
          </a:p>
          <a:p>
            <a:pPr marL="171450" indent="-171450" algn="ctr">
              <a:lnSpc>
                <a:spcPct val="150000"/>
              </a:lnSpc>
              <a:buFontTx/>
              <a:buChar char="-"/>
              <a:defRPr/>
            </a:pPr>
            <a:r>
              <a:rPr lang="ko-KR" altLang="en-US" sz="1200" dirty="0">
                <a:solidFill>
                  <a:prstClr val="white">
                    <a:lumMod val="50000"/>
                  </a:prstClr>
                </a:solidFill>
              </a:rPr>
              <a:t>코드 설명</a:t>
            </a:r>
            <a:r>
              <a:rPr lang="en-US" altLang="ko-KR" sz="1200" dirty="0">
                <a:solidFill>
                  <a:prstClr val="white">
                    <a:lumMod val="50000"/>
                  </a:prstClr>
                </a:solidFill>
              </a:rPr>
              <a:t>, </a:t>
            </a:r>
            <a:r>
              <a:rPr lang="ko-KR" altLang="en-US" sz="1200" dirty="0">
                <a:solidFill>
                  <a:prstClr val="white">
                    <a:lumMod val="50000"/>
                  </a:prstClr>
                </a:solidFill>
              </a:rPr>
              <a:t>순서도</a:t>
            </a:r>
            <a:endParaRPr lang="en-US" altLang="ko-KR" sz="1200" dirty="0">
              <a:solidFill>
                <a:prstClr val="white">
                  <a:lumMod val="50000"/>
                </a:prstClr>
              </a:solidFill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51A793CC-5C58-42E8-8EE4-52DDDE0AB9E2}"/>
              </a:ext>
            </a:extLst>
          </p:cNvPr>
          <p:cNvGrpSpPr/>
          <p:nvPr/>
        </p:nvGrpSpPr>
        <p:grpSpPr>
          <a:xfrm>
            <a:off x="7828933" y="2485337"/>
            <a:ext cx="2700539" cy="2571098"/>
            <a:chOff x="4182131" y="2724366"/>
            <a:chExt cx="2942249" cy="2801223"/>
          </a:xfrm>
          <a:solidFill>
            <a:srgbClr val="896360"/>
          </a:solidFill>
        </p:grpSpPr>
        <p:sp>
          <p:nvSpPr>
            <p:cNvPr id="13" name="자유형: 도형 28">
              <a:extLst>
                <a:ext uri="{FF2B5EF4-FFF2-40B4-BE49-F238E27FC236}">
                  <a16:creationId xmlns:a16="http://schemas.microsoft.com/office/drawing/2014/main" id="{F8E650F0-ECF9-4D28-B5B4-D9889250E016}"/>
                </a:ext>
              </a:extLst>
            </p:cNvPr>
            <p:cNvSpPr/>
            <p:nvPr/>
          </p:nvSpPr>
          <p:spPr>
            <a:xfrm>
              <a:off x="4182131" y="2828833"/>
              <a:ext cx="2942249" cy="2696756"/>
            </a:xfrm>
            <a:custGeom>
              <a:avLst/>
              <a:gdLst>
                <a:gd name="connsiteX0" fmla="*/ 0 w 2942249"/>
                <a:gd name="connsiteY0" fmla="*/ 0 h 2696756"/>
                <a:gd name="connsiteX1" fmla="*/ 1777638 w 2942249"/>
                <a:gd name="connsiteY1" fmla="*/ 0 h 2696756"/>
                <a:gd name="connsiteX2" fmla="*/ 1777638 w 2942249"/>
                <a:gd name="connsiteY2" fmla="*/ 34378 h 2696756"/>
                <a:gd name="connsiteX3" fmla="*/ 61824 w 2942249"/>
                <a:gd name="connsiteY3" fmla="*/ 34378 h 2696756"/>
                <a:gd name="connsiteX4" fmla="*/ 646186 w 2942249"/>
                <a:gd name="connsiteY4" fmla="*/ 1348378 h 2696756"/>
                <a:gd name="connsiteX5" fmla="*/ 61824 w 2942249"/>
                <a:gd name="connsiteY5" fmla="*/ 2662378 h 2696756"/>
                <a:gd name="connsiteX6" fmla="*/ 2321462 w 2942249"/>
                <a:gd name="connsiteY6" fmla="*/ 2662378 h 2696756"/>
                <a:gd name="connsiteX7" fmla="*/ 2905824 w 2942249"/>
                <a:gd name="connsiteY7" fmla="*/ 1348378 h 2696756"/>
                <a:gd name="connsiteX8" fmla="*/ 2426475 w 2942249"/>
                <a:gd name="connsiteY8" fmla="*/ 270510 h 2696756"/>
                <a:gd name="connsiteX9" fmla="*/ 2462900 w 2942249"/>
                <a:gd name="connsiteY9" fmla="*/ 270510 h 2696756"/>
                <a:gd name="connsiteX10" fmla="*/ 2942249 w 2942249"/>
                <a:gd name="connsiteY10" fmla="*/ 1348378 h 2696756"/>
                <a:gd name="connsiteX11" fmla="*/ 2342598 w 2942249"/>
                <a:gd name="connsiteY11" fmla="*/ 2696756 h 2696756"/>
                <a:gd name="connsiteX12" fmla="*/ 0 w 2942249"/>
                <a:gd name="connsiteY12" fmla="*/ 2696756 h 2696756"/>
                <a:gd name="connsiteX13" fmla="*/ 599651 w 2942249"/>
                <a:gd name="connsiteY13" fmla="*/ 1348378 h 2696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942249" h="2696756">
                  <a:moveTo>
                    <a:pt x="0" y="0"/>
                  </a:moveTo>
                  <a:lnTo>
                    <a:pt x="1777638" y="0"/>
                  </a:lnTo>
                  <a:lnTo>
                    <a:pt x="1777638" y="34378"/>
                  </a:lnTo>
                  <a:lnTo>
                    <a:pt x="61824" y="34378"/>
                  </a:lnTo>
                  <a:lnTo>
                    <a:pt x="646186" y="1348378"/>
                  </a:lnTo>
                  <a:lnTo>
                    <a:pt x="61824" y="2662378"/>
                  </a:lnTo>
                  <a:lnTo>
                    <a:pt x="2321462" y="2662378"/>
                  </a:lnTo>
                  <a:lnTo>
                    <a:pt x="2905824" y="1348378"/>
                  </a:lnTo>
                  <a:lnTo>
                    <a:pt x="2426475" y="270510"/>
                  </a:lnTo>
                  <a:lnTo>
                    <a:pt x="2462900" y="270510"/>
                  </a:lnTo>
                  <a:lnTo>
                    <a:pt x="2942249" y="1348378"/>
                  </a:lnTo>
                  <a:lnTo>
                    <a:pt x="2342598" y="2696756"/>
                  </a:lnTo>
                  <a:lnTo>
                    <a:pt x="0" y="2696756"/>
                  </a:lnTo>
                  <a:lnTo>
                    <a:pt x="599651" y="134837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1600" dirty="0">
                <a:solidFill>
                  <a:prstClr val="black"/>
                </a:solidFill>
              </a:endParaRPr>
            </a:p>
          </p:txBody>
        </p:sp>
        <p:sp>
          <p:nvSpPr>
            <p:cNvPr id="14" name="이등변 삼각형 13">
              <a:extLst>
                <a:ext uri="{FF2B5EF4-FFF2-40B4-BE49-F238E27FC236}">
                  <a16:creationId xmlns:a16="http://schemas.microsoft.com/office/drawing/2014/main" id="{BD99AE18-D481-4E09-83DD-CB0DA8B54C57}"/>
                </a:ext>
              </a:extLst>
            </p:cNvPr>
            <p:cNvSpPr/>
            <p:nvPr/>
          </p:nvSpPr>
          <p:spPr>
            <a:xfrm rot="5400000">
              <a:off x="5928569" y="2755565"/>
              <a:ext cx="251018" cy="18861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prstClr val="white"/>
                </a:solidFill>
              </a:endParaRPr>
            </a:p>
          </p:txBody>
        </p:sp>
        <p:sp>
          <p:nvSpPr>
            <p:cNvPr id="15" name="원형: 비어 있음 30">
              <a:extLst>
                <a:ext uri="{FF2B5EF4-FFF2-40B4-BE49-F238E27FC236}">
                  <a16:creationId xmlns:a16="http://schemas.microsoft.com/office/drawing/2014/main" id="{638CC739-9902-4B82-97A4-2901143C7FF1}"/>
                </a:ext>
              </a:extLst>
            </p:cNvPr>
            <p:cNvSpPr/>
            <p:nvPr/>
          </p:nvSpPr>
          <p:spPr>
            <a:xfrm>
              <a:off x="6463398" y="2871695"/>
              <a:ext cx="251018" cy="252000"/>
            </a:xfrm>
            <a:prstGeom prst="donut">
              <a:avLst>
                <a:gd name="adj" fmla="val 1167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prstClr val="white"/>
                </a:solidFill>
              </a:endParaRPr>
            </a:p>
          </p:txBody>
        </p:sp>
      </p:grpSp>
      <p:pic>
        <p:nvPicPr>
          <p:cNvPr id="23" name="그림 22">
            <a:extLst>
              <a:ext uri="{FF2B5EF4-FFF2-40B4-BE49-F238E27FC236}">
                <a16:creationId xmlns:a16="http://schemas.microsoft.com/office/drawing/2014/main" id="{45FA0328-A612-4F6D-B950-9A181AEF6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604903" y="758920"/>
            <a:ext cx="1443062" cy="1250653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E03334DD-1728-4844-82D4-9DA047CC1C91}"/>
              </a:ext>
            </a:extLst>
          </p:cNvPr>
          <p:cNvSpPr txBox="1"/>
          <p:nvPr/>
        </p:nvSpPr>
        <p:spPr>
          <a:xfrm>
            <a:off x="5658571" y="1122637"/>
            <a:ext cx="1024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</a:rPr>
              <a:t>목차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625017" y="3534033"/>
            <a:ext cx="19770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</a:rPr>
              <a:t>게임 시행 </a:t>
            </a:r>
          </a:p>
        </p:txBody>
      </p:sp>
    </p:spTree>
    <p:extLst>
      <p:ext uri="{BB962C8B-B14F-4D97-AF65-F5344CB8AC3E}">
        <p14:creationId xmlns:p14="http://schemas.microsoft.com/office/powerpoint/2010/main" val="15663156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7E200638-837D-4051-9CF1-1605B26530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49977" y="0"/>
            <a:ext cx="1443062" cy="125065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96B2F26-32C5-4511-A2F2-B31B196A6E8E}"/>
              </a:ext>
            </a:extLst>
          </p:cNvPr>
          <p:cNvSpPr txBox="1"/>
          <p:nvPr/>
        </p:nvSpPr>
        <p:spPr>
          <a:xfrm>
            <a:off x="903690" y="363717"/>
            <a:ext cx="17572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>
                <a:solidFill>
                  <a:schemeClr val="bg1"/>
                </a:solidFill>
              </a:rPr>
              <a:t>팀원 소개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D61B5A5D-EBD2-4AB7-8CE7-8A0CA1D3F65D}"/>
              </a:ext>
            </a:extLst>
          </p:cNvPr>
          <p:cNvCxnSpPr>
            <a:cxnSpLocks/>
          </p:cNvCxnSpPr>
          <p:nvPr/>
        </p:nvCxnSpPr>
        <p:spPr>
          <a:xfrm>
            <a:off x="790727" y="1053172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10C83D21-9F51-4D96-A616-F641A961E865}"/>
              </a:ext>
            </a:extLst>
          </p:cNvPr>
          <p:cNvGrpSpPr/>
          <p:nvPr/>
        </p:nvGrpSpPr>
        <p:grpSpPr>
          <a:xfrm>
            <a:off x="2585510" y="259977"/>
            <a:ext cx="7020979" cy="6167717"/>
            <a:chOff x="2114873" y="627529"/>
            <a:chExt cx="7020979" cy="6167717"/>
          </a:xfrm>
        </p:grpSpPr>
        <p:grpSp>
          <p:nvGrpSpPr>
            <p:cNvPr id="66" name="그룹 65">
              <a:extLst>
                <a:ext uri="{FF2B5EF4-FFF2-40B4-BE49-F238E27FC236}">
                  <a16:creationId xmlns:a16="http://schemas.microsoft.com/office/drawing/2014/main" id="{9BCD1ACA-7D4C-480B-824E-62497C01BB26}"/>
                </a:ext>
              </a:extLst>
            </p:cNvPr>
            <p:cNvGrpSpPr/>
            <p:nvPr/>
          </p:nvGrpSpPr>
          <p:grpSpPr>
            <a:xfrm>
              <a:off x="2114873" y="627529"/>
              <a:ext cx="5683544" cy="6167717"/>
              <a:chOff x="3617126" y="602731"/>
              <a:chExt cx="5683544" cy="6167717"/>
            </a:xfrm>
          </p:grpSpPr>
          <p:sp>
            <p:nvSpPr>
              <p:cNvPr id="36" name="원호 35">
                <a:extLst>
                  <a:ext uri="{FF2B5EF4-FFF2-40B4-BE49-F238E27FC236}">
                    <a16:creationId xmlns:a16="http://schemas.microsoft.com/office/drawing/2014/main" id="{DF7EB5ED-1642-43E2-A55B-A935E07296E2}"/>
                  </a:ext>
                </a:extLst>
              </p:cNvPr>
              <p:cNvSpPr/>
              <p:nvPr/>
            </p:nvSpPr>
            <p:spPr>
              <a:xfrm>
                <a:off x="5081939" y="1813879"/>
                <a:ext cx="4008234" cy="3829763"/>
              </a:xfrm>
              <a:prstGeom prst="arc">
                <a:avLst>
                  <a:gd name="adj1" fmla="val 16151721"/>
                  <a:gd name="adj2" fmla="val 21427344"/>
                </a:avLst>
              </a:prstGeom>
              <a:ln w="28575">
                <a:solidFill>
                  <a:srgbClr val="E8BD2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37" name="직선 연결선 36">
                <a:extLst>
                  <a:ext uri="{FF2B5EF4-FFF2-40B4-BE49-F238E27FC236}">
                    <a16:creationId xmlns:a16="http://schemas.microsoft.com/office/drawing/2014/main" id="{2055D1F3-0766-4D81-A887-230604C8FA5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17126" y="3787546"/>
                <a:ext cx="1536630" cy="44"/>
              </a:xfrm>
              <a:prstGeom prst="line">
                <a:avLst/>
              </a:prstGeom>
              <a:ln w="28575"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직선 연결선 42">
                <a:extLst>
                  <a:ext uri="{FF2B5EF4-FFF2-40B4-BE49-F238E27FC236}">
                    <a16:creationId xmlns:a16="http://schemas.microsoft.com/office/drawing/2014/main" id="{5C3E7FA5-3B9B-4D69-B31D-FE884F3081A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041155" y="602731"/>
                <a:ext cx="21025" cy="1341334"/>
              </a:xfrm>
              <a:prstGeom prst="line">
                <a:avLst/>
              </a:prstGeom>
              <a:ln w="28575">
                <a:solidFill>
                  <a:srgbClr val="EFC61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원호 51">
                <a:extLst>
                  <a:ext uri="{FF2B5EF4-FFF2-40B4-BE49-F238E27FC236}">
                    <a16:creationId xmlns:a16="http://schemas.microsoft.com/office/drawing/2014/main" id="{91864870-96D6-45B4-BE00-447AE20F7ACF}"/>
                  </a:ext>
                </a:extLst>
              </p:cNvPr>
              <p:cNvSpPr/>
              <p:nvPr/>
            </p:nvSpPr>
            <p:spPr>
              <a:xfrm rot="16200000">
                <a:off x="4989292" y="1837693"/>
                <a:ext cx="3953434" cy="3879557"/>
              </a:xfrm>
              <a:prstGeom prst="arc">
                <a:avLst>
                  <a:gd name="adj1" fmla="val 16231606"/>
                  <a:gd name="adj2" fmla="val 21529467"/>
                </a:avLst>
              </a:prstGeom>
              <a:ln w="28575"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원호 52">
                <a:extLst>
                  <a:ext uri="{FF2B5EF4-FFF2-40B4-BE49-F238E27FC236}">
                    <a16:creationId xmlns:a16="http://schemas.microsoft.com/office/drawing/2014/main" id="{1DCA7CF5-A393-42A3-BDCD-AB30C5E7C399}"/>
                  </a:ext>
                </a:extLst>
              </p:cNvPr>
              <p:cNvSpPr/>
              <p:nvPr/>
            </p:nvSpPr>
            <p:spPr>
              <a:xfrm rot="10800000">
                <a:off x="5026192" y="1907105"/>
                <a:ext cx="4008218" cy="3847083"/>
              </a:xfrm>
              <a:prstGeom prst="arc">
                <a:avLst>
                  <a:gd name="adj1" fmla="val 16151721"/>
                  <a:gd name="adj2" fmla="val 21438887"/>
                </a:avLst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원호 53">
                <a:extLst>
                  <a:ext uri="{FF2B5EF4-FFF2-40B4-BE49-F238E27FC236}">
                    <a16:creationId xmlns:a16="http://schemas.microsoft.com/office/drawing/2014/main" id="{FBEE4B20-5120-4EA7-983C-968500DA4123}"/>
                  </a:ext>
                </a:extLst>
              </p:cNvPr>
              <p:cNvSpPr/>
              <p:nvPr/>
            </p:nvSpPr>
            <p:spPr>
              <a:xfrm rot="5400000">
                <a:off x="5173375" y="1849933"/>
                <a:ext cx="3953436" cy="3881329"/>
              </a:xfrm>
              <a:prstGeom prst="arc">
                <a:avLst>
                  <a:gd name="adj1" fmla="val 16199358"/>
                  <a:gd name="adj2" fmla="val 21315616"/>
                </a:avLst>
              </a:prstGeom>
              <a:ln w="28575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6" name="원호 55">
                <a:extLst>
                  <a:ext uri="{FF2B5EF4-FFF2-40B4-BE49-F238E27FC236}">
                    <a16:creationId xmlns:a16="http://schemas.microsoft.com/office/drawing/2014/main" id="{5BA65CE1-3AE5-4013-95E2-6D4C02AFEAC4}"/>
                  </a:ext>
                </a:extLst>
              </p:cNvPr>
              <p:cNvSpPr/>
              <p:nvPr/>
            </p:nvSpPr>
            <p:spPr>
              <a:xfrm>
                <a:off x="5170045" y="1924426"/>
                <a:ext cx="3791452" cy="3842887"/>
              </a:xfrm>
              <a:prstGeom prst="arc">
                <a:avLst>
                  <a:gd name="adj1" fmla="val 16215882"/>
                  <a:gd name="adj2" fmla="val 21207988"/>
                </a:avLst>
              </a:prstGeom>
              <a:ln w="28575">
                <a:solidFill>
                  <a:srgbClr val="EFC61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7" name="원호 56">
                <a:extLst>
                  <a:ext uri="{FF2B5EF4-FFF2-40B4-BE49-F238E27FC236}">
                    <a16:creationId xmlns:a16="http://schemas.microsoft.com/office/drawing/2014/main" id="{82FFB4BD-99FD-4872-8078-424D73A0B1A1}"/>
                  </a:ext>
                </a:extLst>
              </p:cNvPr>
              <p:cNvSpPr/>
              <p:nvPr/>
            </p:nvSpPr>
            <p:spPr>
              <a:xfrm rot="16200000">
                <a:off x="5153745" y="1900288"/>
                <a:ext cx="3797530" cy="3823123"/>
              </a:xfrm>
              <a:prstGeom prst="arc">
                <a:avLst>
                  <a:gd name="adj1" fmla="val 16215882"/>
                  <a:gd name="adj2" fmla="val 21323747"/>
                </a:avLst>
              </a:prstGeom>
              <a:ln w="28575"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8" name="원호 57">
                <a:extLst>
                  <a:ext uri="{FF2B5EF4-FFF2-40B4-BE49-F238E27FC236}">
                    <a16:creationId xmlns:a16="http://schemas.microsoft.com/office/drawing/2014/main" id="{117D9E9F-203A-4DDB-B272-A244A5F23BCD}"/>
                  </a:ext>
                </a:extLst>
              </p:cNvPr>
              <p:cNvSpPr/>
              <p:nvPr/>
            </p:nvSpPr>
            <p:spPr>
              <a:xfrm flipV="1">
                <a:off x="5184584" y="1759662"/>
                <a:ext cx="3783740" cy="3876372"/>
              </a:xfrm>
              <a:prstGeom prst="arc">
                <a:avLst>
                  <a:gd name="adj1" fmla="val 16575305"/>
                  <a:gd name="adj2" fmla="val 21427344"/>
                </a:avLst>
              </a:prstGeom>
              <a:ln w="28575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0" name="원호 59">
                <a:extLst>
                  <a:ext uri="{FF2B5EF4-FFF2-40B4-BE49-F238E27FC236}">
                    <a16:creationId xmlns:a16="http://schemas.microsoft.com/office/drawing/2014/main" id="{280125C4-48F9-45E1-BCDD-DF2177EA464B}"/>
                  </a:ext>
                </a:extLst>
              </p:cNvPr>
              <p:cNvSpPr/>
              <p:nvPr/>
            </p:nvSpPr>
            <p:spPr>
              <a:xfrm flipH="1" flipV="1">
                <a:off x="5169557" y="1985156"/>
                <a:ext cx="4131113" cy="3650877"/>
              </a:xfrm>
              <a:prstGeom prst="arc">
                <a:avLst>
                  <a:gd name="adj1" fmla="val 16498580"/>
                  <a:gd name="adj2" fmla="val 21427344"/>
                </a:avLst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62" name="직선 연결선 61">
                <a:extLst>
                  <a:ext uri="{FF2B5EF4-FFF2-40B4-BE49-F238E27FC236}">
                    <a16:creationId xmlns:a16="http://schemas.microsoft.com/office/drawing/2014/main" id="{7D4EDD83-40BE-456D-812F-638D0B7601D4}"/>
                  </a:ext>
                </a:extLst>
              </p:cNvPr>
              <p:cNvCxnSpPr>
                <a:cxnSpLocks/>
                <a:stCxn id="60" idx="0"/>
              </p:cNvCxnSpPr>
              <p:nvPr/>
            </p:nvCxnSpPr>
            <p:spPr>
              <a:xfrm>
                <a:off x="7076637" y="5630652"/>
                <a:ext cx="0" cy="1139796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5" name="직선 연결선 64">
              <a:extLst>
                <a:ext uri="{FF2B5EF4-FFF2-40B4-BE49-F238E27FC236}">
                  <a16:creationId xmlns:a16="http://schemas.microsoft.com/office/drawing/2014/main" id="{B9D72EF8-849E-4728-887C-5DC180BD004D}"/>
                </a:ext>
              </a:extLst>
            </p:cNvPr>
            <p:cNvCxnSpPr>
              <a:cxnSpLocks/>
            </p:cNvCxnSpPr>
            <p:nvPr/>
          </p:nvCxnSpPr>
          <p:spPr>
            <a:xfrm>
              <a:off x="7448436" y="3812344"/>
              <a:ext cx="1687416" cy="0"/>
            </a:xfrm>
            <a:prstGeom prst="line">
              <a:avLst/>
            </a:prstGeom>
            <a:ln w="285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2DFB8C83-C355-4A32-A2CB-90A72FFCC5A7}"/>
              </a:ext>
            </a:extLst>
          </p:cNvPr>
          <p:cNvSpPr txBox="1"/>
          <p:nvPr/>
        </p:nvSpPr>
        <p:spPr>
          <a:xfrm>
            <a:off x="6054440" y="267938"/>
            <a:ext cx="11943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</a:rPr>
              <a:t>김진영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29761A9D-322F-4B92-985A-7B83E3761386}"/>
              </a:ext>
            </a:extLst>
          </p:cNvPr>
          <p:cNvSpPr txBox="1"/>
          <p:nvPr/>
        </p:nvSpPr>
        <p:spPr>
          <a:xfrm>
            <a:off x="8762781" y="3503115"/>
            <a:ext cx="11943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</a:rPr>
              <a:t>박은희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65F7DF96-C531-4301-8245-39BF747D508C}"/>
              </a:ext>
            </a:extLst>
          </p:cNvPr>
          <p:cNvSpPr txBox="1"/>
          <p:nvPr/>
        </p:nvSpPr>
        <p:spPr>
          <a:xfrm>
            <a:off x="6146980" y="6050101"/>
            <a:ext cx="11943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</a:rPr>
              <a:t>진시연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89B339D0-5733-4628-85E4-7263580AB7AA}"/>
              </a:ext>
            </a:extLst>
          </p:cNvPr>
          <p:cNvSpPr txBox="1"/>
          <p:nvPr/>
        </p:nvSpPr>
        <p:spPr>
          <a:xfrm>
            <a:off x="2482066" y="3503115"/>
            <a:ext cx="11943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>
                <a:solidFill>
                  <a:schemeClr val="bg1"/>
                </a:solidFill>
              </a:rPr>
              <a:t>김채연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E611FA-E599-4A88-8AF2-46527E977482}"/>
              </a:ext>
            </a:extLst>
          </p:cNvPr>
          <p:cNvSpPr txBox="1"/>
          <p:nvPr/>
        </p:nvSpPr>
        <p:spPr>
          <a:xfrm>
            <a:off x="4389730" y="2071753"/>
            <a:ext cx="3281668" cy="25317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</a:rPr>
              <a:t>기획</a:t>
            </a:r>
            <a:endParaRPr lang="en-US" altLang="ko-KR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</a:rPr>
              <a:t>코딩</a:t>
            </a:r>
            <a:endParaRPr lang="en-US" altLang="ko-KR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</a:rPr>
              <a:t>디버깅</a:t>
            </a:r>
            <a:endParaRPr lang="en-US" altLang="ko-KR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</a:rPr>
              <a:t>게임 배경 및 오브젝트 그리기</a:t>
            </a:r>
            <a:endParaRPr lang="en-US" altLang="ko-KR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</a:rPr>
              <a:t>Ppt</a:t>
            </a:r>
            <a:r>
              <a:rPr lang="ko-KR" altLang="en-US" dirty="0">
                <a:solidFill>
                  <a:schemeClr val="bg1"/>
                </a:solidFill>
              </a:rPr>
              <a:t>제작</a:t>
            </a:r>
            <a:endParaRPr lang="en-US" altLang="ko-KR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</a:rPr>
              <a:t>발표 준비</a:t>
            </a:r>
          </a:p>
        </p:txBody>
      </p:sp>
    </p:spTree>
    <p:extLst>
      <p:ext uri="{BB962C8B-B14F-4D97-AF65-F5344CB8AC3E}">
        <p14:creationId xmlns:p14="http://schemas.microsoft.com/office/powerpoint/2010/main" val="32561156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ADC04224-2318-44B4-90E8-C8CDC1050B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49977" y="0"/>
            <a:ext cx="1443062" cy="125065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35A9CFF-8943-4D34-9D3D-FBE2E5E0920A}"/>
              </a:ext>
            </a:extLst>
          </p:cNvPr>
          <p:cNvSpPr txBox="1"/>
          <p:nvPr/>
        </p:nvSpPr>
        <p:spPr>
          <a:xfrm>
            <a:off x="903690" y="363717"/>
            <a:ext cx="25344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</a:rPr>
              <a:t>프로젝트 소개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6C3AED2F-57EC-46AE-BA93-98FC9E582D43}"/>
              </a:ext>
            </a:extLst>
          </p:cNvPr>
          <p:cNvGrpSpPr/>
          <p:nvPr/>
        </p:nvGrpSpPr>
        <p:grpSpPr>
          <a:xfrm rot="20927036">
            <a:off x="510583" y="1265041"/>
            <a:ext cx="3518032" cy="2345207"/>
            <a:chOff x="903690" y="1461247"/>
            <a:chExt cx="2534454" cy="1577788"/>
          </a:xfrm>
        </p:grpSpPr>
        <p:pic>
          <p:nvPicPr>
            <p:cNvPr id="1026" name="Picture 2" descr="해외영상] 방 탈출 테이블 게임 Escape room - YouTube">
              <a:extLst>
                <a:ext uri="{FF2B5EF4-FFF2-40B4-BE49-F238E27FC236}">
                  <a16:creationId xmlns:a16="http://schemas.microsoft.com/office/drawing/2014/main" id="{4160F002-828F-4F02-B2AA-CDAB46657A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1039" y="1614370"/>
              <a:ext cx="2339756" cy="13161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F2D6275A-7E79-4C09-A689-493137200862}"/>
                </a:ext>
              </a:extLst>
            </p:cNvPr>
            <p:cNvSpPr/>
            <p:nvPr/>
          </p:nvSpPr>
          <p:spPr>
            <a:xfrm>
              <a:off x="903690" y="1461247"/>
              <a:ext cx="2534454" cy="1577788"/>
            </a:xfrm>
            <a:prstGeom prst="rect">
              <a:avLst/>
            </a:prstGeom>
            <a:noFill/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4357815" y="864972"/>
            <a:ext cx="73646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</a:rPr>
              <a:t>게임을 통한 문제해결 능력 향상 및 조원들의 기획과 코딩실력 향상을 목표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38896" y="5519350"/>
            <a:ext cx="87897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-</a:t>
            </a:r>
            <a:r>
              <a:rPr lang="ko-KR" altLang="en-US" dirty="0">
                <a:solidFill>
                  <a:schemeClr val="bg1"/>
                </a:solidFill>
              </a:rPr>
              <a:t>게임을 통해 성취감을 느끼게 하고 오랜 기간에 걸친 큰 규모의 사고를 할 수 있다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  <a:p>
            <a:r>
              <a:rPr lang="en-US" altLang="ko-KR" dirty="0">
                <a:solidFill>
                  <a:schemeClr val="bg1"/>
                </a:solidFill>
              </a:rPr>
              <a:t>-</a:t>
            </a:r>
            <a:r>
              <a:rPr lang="ko-KR" altLang="en-US" dirty="0">
                <a:solidFill>
                  <a:schemeClr val="bg1"/>
                </a:solidFill>
              </a:rPr>
              <a:t>또한 도전을 통해 성공과 실패를 경험하며 인생의 깨달음을 얻을 수 있다</a:t>
            </a:r>
            <a:r>
              <a:rPr lang="en-US" altLang="ko-KR" dirty="0">
                <a:solidFill>
                  <a:schemeClr val="bg1"/>
                </a:solidFill>
              </a:rPr>
              <a:t>. </a:t>
            </a:r>
          </a:p>
          <a:p>
            <a:r>
              <a:rPr lang="en-US" altLang="ko-KR" dirty="0">
                <a:solidFill>
                  <a:schemeClr val="bg1"/>
                </a:solidFill>
              </a:rPr>
              <a:t>-</a:t>
            </a:r>
            <a:r>
              <a:rPr lang="ko-KR" altLang="en-US" dirty="0">
                <a:solidFill>
                  <a:schemeClr val="bg1"/>
                </a:solidFill>
              </a:rPr>
              <a:t>압박감 속에서도 문제를 해결해서 위기에 대처할 수 있는 능력을 높일 수 있다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DC04224-2318-44B4-90E8-C8CDC1050B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72996" y="4320746"/>
            <a:ext cx="1443062" cy="125065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35A9CFF-8943-4D34-9D3D-FBE2E5E0920A}"/>
              </a:ext>
            </a:extLst>
          </p:cNvPr>
          <p:cNvSpPr txBox="1"/>
          <p:nvPr/>
        </p:nvSpPr>
        <p:spPr>
          <a:xfrm>
            <a:off x="1146704" y="4750366"/>
            <a:ext cx="25344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</a:rPr>
              <a:t>기대효과 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4399005" y="1906198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프로젝트의 의의</a:t>
            </a:r>
            <a:endParaRPr lang="en-US" altLang="ko-KR" dirty="0">
              <a:solidFill>
                <a:schemeClr val="bg1"/>
              </a:solidFill>
            </a:endParaRPr>
          </a:p>
          <a:p>
            <a:endParaRPr lang="ko-KR" altLang="en-US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- </a:t>
            </a:r>
            <a:r>
              <a:rPr lang="ko-KR" altLang="en-US" dirty="0">
                <a:solidFill>
                  <a:schemeClr val="bg1"/>
                </a:solidFill>
              </a:rPr>
              <a:t>게임의 인터페이스를 직접 디자인함</a:t>
            </a:r>
          </a:p>
          <a:p>
            <a:r>
              <a:rPr lang="en-US" altLang="ko-KR" dirty="0">
                <a:solidFill>
                  <a:schemeClr val="bg1"/>
                </a:solidFill>
              </a:rPr>
              <a:t>- </a:t>
            </a:r>
            <a:r>
              <a:rPr lang="ko-KR" altLang="en-US" dirty="0">
                <a:solidFill>
                  <a:schemeClr val="bg1"/>
                </a:solidFill>
              </a:rPr>
              <a:t>게임의 퀴즈 문제를 만들어냄</a:t>
            </a:r>
          </a:p>
        </p:txBody>
      </p:sp>
    </p:spTree>
    <p:extLst>
      <p:ext uri="{BB962C8B-B14F-4D97-AF65-F5344CB8AC3E}">
        <p14:creationId xmlns:p14="http://schemas.microsoft.com/office/powerpoint/2010/main" val="21956669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ADC04224-2318-44B4-90E8-C8CDC1050B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49977" y="-131805"/>
            <a:ext cx="1443062" cy="125065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35A9CFF-8943-4D34-9D3D-FBE2E5E0920A}"/>
              </a:ext>
            </a:extLst>
          </p:cNvPr>
          <p:cNvSpPr txBox="1"/>
          <p:nvPr/>
        </p:nvSpPr>
        <p:spPr>
          <a:xfrm>
            <a:off x="903690" y="182485"/>
            <a:ext cx="253445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>
                <a:solidFill>
                  <a:schemeClr val="bg1"/>
                </a:solidFill>
              </a:rPr>
              <a:t>메인 스토리 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6C3AED2F-57EC-46AE-BA93-98FC9E582D43}"/>
              </a:ext>
            </a:extLst>
          </p:cNvPr>
          <p:cNvGrpSpPr/>
          <p:nvPr/>
        </p:nvGrpSpPr>
        <p:grpSpPr>
          <a:xfrm rot="20927036">
            <a:off x="367479" y="746056"/>
            <a:ext cx="3518032" cy="2345207"/>
            <a:chOff x="903690" y="1461247"/>
            <a:chExt cx="2534454" cy="1577788"/>
          </a:xfrm>
        </p:grpSpPr>
        <p:pic>
          <p:nvPicPr>
            <p:cNvPr id="1026" name="Picture 2" descr="해외영상] 방 탈출 테이블 게임 Escape room - YouTube">
              <a:extLst>
                <a:ext uri="{FF2B5EF4-FFF2-40B4-BE49-F238E27FC236}">
                  <a16:creationId xmlns:a16="http://schemas.microsoft.com/office/drawing/2014/main" id="{4160F002-828F-4F02-B2AA-CDAB46657A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tretch>
              <a:fillRect/>
            </a:stretch>
          </p:blipFill>
          <p:spPr bwMode="auto">
            <a:xfrm>
              <a:off x="953265" y="1662868"/>
              <a:ext cx="2439228" cy="12053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F2D6275A-7E79-4C09-A689-493137200862}"/>
                </a:ext>
              </a:extLst>
            </p:cNvPr>
            <p:cNvSpPr/>
            <p:nvPr/>
          </p:nvSpPr>
          <p:spPr>
            <a:xfrm>
              <a:off x="903690" y="1461247"/>
              <a:ext cx="2534454" cy="1577788"/>
            </a:xfrm>
            <a:prstGeom prst="rect">
              <a:avLst/>
            </a:prstGeom>
            <a:noFill/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4464908" y="1235677"/>
            <a:ext cx="6392562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</a:rPr>
              <a:t>지극히 평범했던 한 여학생은 어느 날 병실에서 눈을 뜨게 된다</a:t>
            </a:r>
            <a:r>
              <a:rPr lang="en-US" altLang="ko-KR" sz="2000" dirty="0">
                <a:solidFill>
                  <a:schemeClr val="bg1"/>
                </a:solidFill>
              </a:rPr>
              <a:t>. </a:t>
            </a:r>
            <a:r>
              <a:rPr lang="ko-KR" altLang="en-US" sz="2000" dirty="0">
                <a:solidFill>
                  <a:schemeClr val="bg1"/>
                </a:solidFill>
              </a:rPr>
              <a:t>나가는 문은 잠겨있었고</a:t>
            </a:r>
            <a:r>
              <a:rPr lang="en-US" altLang="ko-KR" sz="2000" dirty="0">
                <a:solidFill>
                  <a:schemeClr val="bg1"/>
                </a:solidFill>
              </a:rPr>
              <a:t>, </a:t>
            </a:r>
            <a:r>
              <a:rPr lang="ko-KR" altLang="en-US" sz="2000" dirty="0">
                <a:solidFill>
                  <a:schemeClr val="bg1"/>
                </a:solidFill>
              </a:rPr>
              <a:t>탈출하기 위해 총 세 개의 방에서 문제를 풀게 된다</a:t>
            </a:r>
            <a:r>
              <a:rPr lang="en-US" altLang="ko-KR" sz="2000" dirty="0">
                <a:solidFill>
                  <a:schemeClr val="bg1"/>
                </a:solidFill>
              </a:rPr>
              <a:t>. </a:t>
            </a:r>
          </a:p>
          <a:p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308389" y="4613188"/>
            <a:ext cx="675502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주인공은 현실과 현실이 아닌 것을 구별하지 못하는 </a:t>
            </a:r>
            <a:r>
              <a:rPr lang="ko-KR" altLang="en-US" dirty="0" err="1">
                <a:solidFill>
                  <a:schemeClr val="bg1"/>
                </a:solidFill>
              </a:rPr>
              <a:t>조현병</a:t>
            </a:r>
            <a:r>
              <a:rPr lang="ko-KR" altLang="en-US" dirty="0">
                <a:solidFill>
                  <a:schemeClr val="bg1"/>
                </a:solidFill>
              </a:rPr>
              <a:t> 환자였고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자신이 평범한 여학생이라고 착각하고 살아왔던 것이다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  <a:p>
            <a:r>
              <a:rPr lang="ko-KR" altLang="en-US" dirty="0">
                <a:solidFill>
                  <a:schemeClr val="bg1"/>
                </a:solidFill>
              </a:rPr>
              <a:t>이에 그녀의 가족들은 그녀의 치료를 돕기 위해서 이 방을 구성한 것이다</a:t>
            </a:r>
            <a:r>
              <a:rPr lang="en-US" altLang="ko-KR" dirty="0">
                <a:solidFill>
                  <a:schemeClr val="bg1"/>
                </a:solidFill>
              </a:rPr>
              <a:t>. </a:t>
            </a:r>
            <a:r>
              <a:rPr lang="ko-KR" altLang="en-US" dirty="0">
                <a:solidFill>
                  <a:schemeClr val="bg1"/>
                </a:solidFill>
              </a:rPr>
              <a:t>마지막에는 거울에 비친 모습을 통해 그녀가 평범한 여학생이 아닌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 err="1">
                <a:solidFill>
                  <a:schemeClr val="bg1"/>
                </a:solidFill>
              </a:rPr>
              <a:t>조현병</a:t>
            </a:r>
            <a:r>
              <a:rPr lang="ko-KR" altLang="en-US" dirty="0">
                <a:solidFill>
                  <a:schemeClr val="bg1"/>
                </a:solidFill>
              </a:rPr>
              <a:t> 환자였다는 것을 깨달으면서 끝난다</a:t>
            </a:r>
            <a:r>
              <a:rPr lang="en-US" altLang="ko-KR" dirty="0">
                <a:solidFill>
                  <a:schemeClr val="bg1"/>
                </a:solidFill>
              </a:rPr>
              <a:t>. 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DC04224-2318-44B4-90E8-C8CDC1050B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3175688"/>
            <a:ext cx="1443062" cy="125065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169772" y="3575221"/>
            <a:ext cx="2248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</a:rPr>
              <a:t>스토리의 반전 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2D6275A-7E79-4C09-A689-493137200862}"/>
              </a:ext>
            </a:extLst>
          </p:cNvPr>
          <p:cNvSpPr/>
          <p:nvPr/>
        </p:nvSpPr>
        <p:spPr>
          <a:xfrm rot="20927036">
            <a:off x="333468" y="4308374"/>
            <a:ext cx="3518032" cy="2345207"/>
          </a:xfrm>
          <a:prstGeom prst="rect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94F2D9B7-D613-4741-BEB5-454E6697CC4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/>
          <a:srcRect l="2500" t="8179" r="883" b="5303"/>
          <a:stretch/>
        </p:blipFill>
        <p:spPr>
          <a:xfrm rot="20849159">
            <a:off x="401518" y="4652138"/>
            <a:ext cx="3404987" cy="1715087"/>
          </a:xfrm>
          <a:prstGeom prst="rect">
            <a:avLst/>
          </a:prstGeom>
        </p:spPr>
      </p:pic>
      <p:pic>
        <p:nvPicPr>
          <p:cNvPr id="17" name="그림 16" descr="person.gi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08091" y="496061"/>
            <a:ext cx="616510" cy="824322"/>
          </a:xfrm>
          <a:prstGeom prst="rect">
            <a:avLst/>
          </a:prstGeom>
        </p:spPr>
      </p:pic>
      <p:pic>
        <p:nvPicPr>
          <p:cNvPr id="18" name="그림 17" descr="mperson.gi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07810" y="3774720"/>
            <a:ext cx="616510" cy="824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6669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5B3D87E-325C-4955-AFBB-7D0D2EFC25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49977" y="0"/>
            <a:ext cx="1443062" cy="125065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00EE3B6-C028-4D82-9D12-873557126078}"/>
              </a:ext>
            </a:extLst>
          </p:cNvPr>
          <p:cNvSpPr txBox="1"/>
          <p:nvPr/>
        </p:nvSpPr>
        <p:spPr>
          <a:xfrm>
            <a:off x="903690" y="363717"/>
            <a:ext cx="25344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>
                <a:solidFill>
                  <a:schemeClr val="bg1"/>
                </a:solidFill>
              </a:rPr>
              <a:t>맵</a:t>
            </a:r>
            <a:r>
              <a:rPr lang="ko-KR" altLang="en-US" sz="2800" dirty="0">
                <a:solidFill>
                  <a:schemeClr val="bg1"/>
                </a:solidFill>
              </a:rPr>
              <a:t> 설명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1CCDEB9-7075-4C42-97C8-EE9A471A054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/>
          <a:srcRect l="8925" t="8267" r="7412" b="5304"/>
          <a:stretch/>
        </p:blipFill>
        <p:spPr>
          <a:xfrm>
            <a:off x="4151870" y="2643597"/>
            <a:ext cx="4012444" cy="234853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49EA3E6-5472-44E8-94CD-85B068C8E0B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/>
          <a:srcRect l="8324" t="3467" r="8050" b="5303"/>
          <a:stretch/>
        </p:blipFill>
        <p:spPr>
          <a:xfrm>
            <a:off x="257544" y="1503786"/>
            <a:ext cx="2731216" cy="167602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C6B7DDE-95A6-4A07-8E50-E78EE6373609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/>
          <a:srcRect l="9559" t="3661" r="8750" b="6928"/>
          <a:stretch/>
        </p:blipFill>
        <p:spPr>
          <a:xfrm>
            <a:off x="3392512" y="254046"/>
            <a:ext cx="2534455" cy="156036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08F4E17-3B37-4C85-9CD5-91CF4A0E55A2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/>
          <a:srcRect l="2059" t="5303" r="1838" b="7712"/>
          <a:stretch/>
        </p:blipFill>
        <p:spPr>
          <a:xfrm>
            <a:off x="9104265" y="273287"/>
            <a:ext cx="2955930" cy="150494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004328F-C407-4FBA-87FD-1371AEEA2B4B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/>
          <a:srcRect l="9412" t="9150" r="8456" b="5304"/>
          <a:stretch/>
        </p:blipFill>
        <p:spPr>
          <a:xfrm>
            <a:off x="6030096" y="263611"/>
            <a:ext cx="2467681" cy="155695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80C4BED-C39D-48BB-853E-7430470BFA0F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/>
          <a:srcRect l="9338" t="8179" r="8455" b="5303"/>
          <a:stretch/>
        </p:blipFill>
        <p:spPr>
          <a:xfrm>
            <a:off x="9344774" y="3015049"/>
            <a:ext cx="2723657" cy="172380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4F2D9B7-D613-4741-BEB5-454E6697CC47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/>
          <a:srcRect l="2500" t="8179" r="883" b="5303"/>
          <a:stretch/>
        </p:blipFill>
        <p:spPr>
          <a:xfrm>
            <a:off x="8317797" y="5334808"/>
            <a:ext cx="3024013" cy="1523192"/>
          </a:xfrm>
          <a:prstGeom prst="rect">
            <a:avLst/>
          </a:prstGeom>
        </p:spPr>
      </p:pic>
      <p:pic>
        <p:nvPicPr>
          <p:cNvPr id="14" name="Picture 2" descr="해외영상] 방 탈출 테이블 게임 Escape room - YouTube">
            <a:extLst>
              <a:ext uri="{FF2B5EF4-FFF2-40B4-BE49-F238E27FC236}">
                <a16:creationId xmlns:a16="http://schemas.microsoft.com/office/drawing/2014/main" id="{4160F002-828F-4F02-B2AA-CDAB46657A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/>
          <a:stretch>
            <a:fillRect/>
          </a:stretch>
        </p:blipFill>
        <p:spPr bwMode="auto">
          <a:xfrm>
            <a:off x="242988" y="4990700"/>
            <a:ext cx="3100689" cy="1640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832023" y="4522572"/>
            <a:ext cx="1738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Room 0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7" name="직선 연결선 16"/>
          <p:cNvCxnSpPr/>
          <p:nvPr/>
        </p:nvCxnSpPr>
        <p:spPr>
          <a:xfrm>
            <a:off x="3023286" y="2290119"/>
            <a:ext cx="1095633" cy="832022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 rot="5400000" flipH="1" flipV="1">
            <a:off x="5960080" y="1956487"/>
            <a:ext cx="741405" cy="469558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8155459" y="3270422"/>
            <a:ext cx="1161536" cy="4448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 flipV="1">
            <a:off x="3369276" y="4967416"/>
            <a:ext cx="1589902" cy="5601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424249" y="3216874"/>
            <a:ext cx="2220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Room 1 (</a:t>
            </a:r>
            <a:r>
              <a:rPr lang="ko-KR" altLang="en-US" dirty="0">
                <a:solidFill>
                  <a:schemeClr val="bg1"/>
                </a:solidFill>
              </a:rPr>
              <a:t>검정열쇠</a:t>
            </a:r>
            <a:r>
              <a:rPr lang="en-US" altLang="ko-KR" dirty="0">
                <a:solidFill>
                  <a:schemeClr val="bg1"/>
                </a:solidFill>
              </a:rPr>
              <a:t>)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749115" y="2038862"/>
            <a:ext cx="2533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Room 2(</a:t>
            </a:r>
            <a:r>
              <a:rPr lang="ko-KR" altLang="en-US" dirty="0">
                <a:solidFill>
                  <a:schemeClr val="bg1"/>
                </a:solidFill>
              </a:rPr>
              <a:t>보라 열쇠</a:t>
            </a:r>
            <a:r>
              <a:rPr lang="en-US" altLang="ko-KR" dirty="0">
                <a:solidFill>
                  <a:schemeClr val="bg1"/>
                </a:solidFill>
              </a:rPr>
              <a:t>)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9547655" y="2516658"/>
            <a:ext cx="2454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Room 3 (</a:t>
            </a:r>
            <a:r>
              <a:rPr lang="ko-KR" altLang="en-US" dirty="0">
                <a:solidFill>
                  <a:schemeClr val="bg1"/>
                </a:solidFill>
              </a:rPr>
              <a:t>초록열쇠</a:t>
            </a:r>
            <a:r>
              <a:rPr lang="en-US" altLang="ko-KR" dirty="0">
                <a:solidFill>
                  <a:schemeClr val="bg1"/>
                </a:solidFill>
              </a:rPr>
              <a:t>)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8563234" y="4930345"/>
            <a:ext cx="1738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THE END 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4" name="직선 연결선 33"/>
          <p:cNvCxnSpPr/>
          <p:nvPr/>
        </p:nvCxnSpPr>
        <p:spPr>
          <a:xfrm rot="16200000" flipV="1">
            <a:off x="7376985" y="5070389"/>
            <a:ext cx="873212" cy="799071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오른쪽 화살표 41"/>
          <p:cNvSpPr/>
          <p:nvPr/>
        </p:nvSpPr>
        <p:spPr>
          <a:xfrm>
            <a:off x="8633254" y="996778"/>
            <a:ext cx="436606" cy="2471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8886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D3B16599-84C8-4679-B724-A2F866570F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49977" y="0"/>
            <a:ext cx="1443062" cy="125065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795ACD3-11D5-4A27-BD9F-A8564B2FB4F0}"/>
              </a:ext>
            </a:extLst>
          </p:cNvPr>
          <p:cNvSpPr txBox="1"/>
          <p:nvPr/>
        </p:nvSpPr>
        <p:spPr>
          <a:xfrm>
            <a:off x="903690" y="363717"/>
            <a:ext cx="25344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</a:rPr>
              <a:t>코드 설명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06E5E36-4D75-4A1E-AFCC-E79E1188DB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25" t="15467" r="55975" b="74133"/>
          <a:stretch/>
        </p:blipFill>
        <p:spPr>
          <a:xfrm>
            <a:off x="202780" y="1482045"/>
            <a:ext cx="5794661" cy="81292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39D23DA2-9570-445E-B5C8-5F5FF00E58C8}"/>
              </a:ext>
            </a:extLst>
          </p:cNvPr>
          <p:cNvSpPr/>
          <p:nvPr/>
        </p:nvSpPr>
        <p:spPr>
          <a:xfrm>
            <a:off x="202780" y="1482045"/>
            <a:ext cx="2405949" cy="1323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E38162E8-AAFE-4DAE-817E-8D6A6BD58C7A}"/>
              </a:ext>
            </a:extLst>
          </p:cNvPr>
          <p:cNvCxnSpPr>
            <a:stCxn id="6" idx="0"/>
          </p:cNvCxnSpPr>
          <p:nvPr/>
        </p:nvCxnSpPr>
        <p:spPr>
          <a:xfrm flipV="1">
            <a:off x="1405755" y="1120588"/>
            <a:ext cx="1866363" cy="36145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97B469C-B5EC-4FCF-A1BD-81388407DFA1}"/>
              </a:ext>
            </a:extLst>
          </p:cNvPr>
          <p:cNvSpPr txBox="1"/>
          <p:nvPr/>
        </p:nvSpPr>
        <p:spPr>
          <a:xfrm>
            <a:off x="3384788" y="884129"/>
            <a:ext cx="1680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사진 등록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3629D5E-3E60-441F-B585-0A6533F2B31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97" t="29814" r="57061" b="56855"/>
          <a:stretch/>
        </p:blipFill>
        <p:spPr>
          <a:xfrm>
            <a:off x="202780" y="2890073"/>
            <a:ext cx="4930590" cy="914246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B836A681-1A0E-436F-A98C-2276150320B2}"/>
              </a:ext>
            </a:extLst>
          </p:cNvPr>
          <p:cNvSpPr/>
          <p:nvPr/>
        </p:nvSpPr>
        <p:spPr>
          <a:xfrm>
            <a:off x="202780" y="2885007"/>
            <a:ext cx="1090305" cy="11817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CBD626FA-8267-4712-B884-CEF4B4F74F53}"/>
              </a:ext>
            </a:extLst>
          </p:cNvPr>
          <p:cNvCxnSpPr>
            <a:cxnSpLocks/>
            <a:stCxn id="11" idx="0"/>
          </p:cNvCxnSpPr>
          <p:nvPr/>
        </p:nvCxnSpPr>
        <p:spPr>
          <a:xfrm flipV="1">
            <a:off x="747933" y="2656423"/>
            <a:ext cx="1430491" cy="22858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CDE2DF6E-8CC8-4ADA-8A09-5A2FD4E0D56E}"/>
              </a:ext>
            </a:extLst>
          </p:cNvPr>
          <p:cNvSpPr txBox="1"/>
          <p:nvPr/>
        </p:nvSpPr>
        <p:spPr>
          <a:xfrm>
            <a:off x="2321859" y="2523549"/>
            <a:ext cx="3236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“Found keys : “</a:t>
            </a:r>
            <a:r>
              <a:rPr lang="ko-KR" altLang="en-US" dirty="0">
                <a:solidFill>
                  <a:schemeClr val="bg1"/>
                </a:solidFill>
              </a:rPr>
              <a:t>라는 글 출력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6F2289E4-81CA-43B1-AE28-DCE78F28947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06" t="13856" r="74558" b="71373"/>
          <a:stretch/>
        </p:blipFill>
        <p:spPr>
          <a:xfrm>
            <a:off x="202780" y="4518211"/>
            <a:ext cx="2832848" cy="1013013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D25A56C0-7A87-4DB6-BA91-B8A27851D2E1}"/>
              </a:ext>
            </a:extLst>
          </p:cNvPr>
          <p:cNvSpPr/>
          <p:nvPr/>
        </p:nvSpPr>
        <p:spPr>
          <a:xfrm>
            <a:off x="198909" y="4510337"/>
            <a:ext cx="1686596" cy="11817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24D09474-2473-430F-AC55-B8B3443E928E}"/>
              </a:ext>
            </a:extLst>
          </p:cNvPr>
          <p:cNvCxnSpPr>
            <a:cxnSpLocks/>
            <a:stCxn id="18" idx="0"/>
          </p:cNvCxnSpPr>
          <p:nvPr/>
        </p:nvCxnSpPr>
        <p:spPr>
          <a:xfrm flipV="1">
            <a:off x="1042207" y="4281753"/>
            <a:ext cx="1132346" cy="22858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38CA09D-5B35-4489-8AE3-0105CC8C74DD}"/>
              </a:ext>
            </a:extLst>
          </p:cNvPr>
          <p:cNvSpPr txBox="1"/>
          <p:nvPr/>
        </p:nvSpPr>
        <p:spPr>
          <a:xfrm>
            <a:off x="2317987" y="4148879"/>
            <a:ext cx="6142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“Found keys: “ </a:t>
            </a:r>
            <a:r>
              <a:rPr lang="ko-KR" altLang="en-US" dirty="0">
                <a:solidFill>
                  <a:schemeClr val="bg1"/>
                </a:solidFill>
              </a:rPr>
              <a:t>옆에 현재 찾은 열쇠의 수 사진 넣기</a:t>
            </a: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96F49F38-A908-4275-9E05-BE6494B44AA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426" t="10588" r="53383" b="73160"/>
          <a:stretch/>
        </p:blipFill>
        <p:spPr>
          <a:xfrm>
            <a:off x="6270057" y="5375955"/>
            <a:ext cx="5387789" cy="1114555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21E20D89-B816-4401-BFB9-2810C7DC0A45}"/>
              </a:ext>
            </a:extLst>
          </p:cNvPr>
          <p:cNvSpPr/>
          <p:nvPr/>
        </p:nvSpPr>
        <p:spPr>
          <a:xfrm>
            <a:off x="6270057" y="5380389"/>
            <a:ext cx="2033303" cy="12210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EE883632-B7F5-4FB7-948D-3BA32B68CD99}"/>
              </a:ext>
            </a:extLst>
          </p:cNvPr>
          <p:cNvCxnSpPr>
            <a:cxnSpLocks/>
            <a:endCxn id="30" idx="2"/>
          </p:cNvCxnSpPr>
          <p:nvPr/>
        </p:nvCxnSpPr>
        <p:spPr>
          <a:xfrm flipV="1">
            <a:off x="7213243" y="5004856"/>
            <a:ext cx="476577" cy="36499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85F69BFB-7852-487F-9611-EAF2B73E95DB}"/>
              </a:ext>
            </a:extLst>
          </p:cNvPr>
          <p:cNvSpPr txBox="1"/>
          <p:nvPr/>
        </p:nvSpPr>
        <p:spPr>
          <a:xfrm>
            <a:off x="5738489" y="4635524"/>
            <a:ext cx="3902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chemeClr val="bg1"/>
                </a:solidFill>
              </a:rPr>
              <a:t>인물의 대사와 상황 설명 출력하기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02250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966A025-AFE4-4635-ADC3-4A333429C4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75" t="13867" r="80275" b="56667"/>
          <a:stretch/>
        </p:blipFill>
        <p:spPr>
          <a:xfrm>
            <a:off x="310717" y="637210"/>
            <a:ext cx="2616258" cy="2513883"/>
          </a:xfrm>
          <a:prstGeom prst="rect">
            <a:avLst/>
          </a:prstGeom>
        </p:spPr>
      </p:pic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4A326AAB-B848-4AFA-9C05-AB5DC026F5D4}"/>
              </a:ext>
            </a:extLst>
          </p:cNvPr>
          <p:cNvCxnSpPr>
            <a:cxnSpLocks/>
          </p:cNvCxnSpPr>
          <p:nvPr/>
        </p:nvCxnSpPr>
        <p:spPr>
          <a:xfrm flipV="1">
            <a:off x="2926975" y="1583377"/>
            <a:ext cx="1132346" cy="22858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CB6C9E0B-C7C7-4121-922E-DD39D00C2FDF}"/>
              </a:ext>
            </a:extLst>
          </p:cNvPr>
          <p:cNvSpPr txBox="1"/>
          <p:nvPr/>
        </p:nvSpPr>
        <p:spPr>
          <a:xfrm>
            <a:off x="4059321" y="1398711"/>
            <a:ext cx="5510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방향키에 따른 플레이어의 모양과 움직임 설정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D218303-FB2D-47C7-80F2-1DEABD1B855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49" t="21569" r="77132" b="55817"/>
          <a:stretch/>
        </p:blipFill>
        <p:spPr>
          <a:xfrm>
            <a:off x="310717" y="4008376"/>
            <a:ext cx="3315005" cy="2075327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26F89982-A5F2-4BAC-A2A1-122D72510ABB}"/>
              </a:ext>
            </a:extLst>
          </p:cNvPr>
          <p:cNvSpPr/>
          <p:nvPr/>
        </p:nvSpPr>
        <p:spPr>
          <a:xfrm>
            <a:off x="310717" y="4000501"/>
            <a:ext cx="1686596" cy="13585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337FCC30-7F24-4AB4-94C5-6A1829F65D2F}"/>
              </a:ext>
            </a:extLst>
          </p:cNvPr>
          <p:cNvCxnSpPr>
            <a:cxnSpLocks/>
            <a:stCxn id="6" idx="0"/>
          </p:cNvCxnSpPr>
          <p:nvPr/>
        </p:nvCxnSpPr>
        <p:spPr>
          <a:xfrm flipV="1">
            <a:off x="1154015" y="3771919"/>
            <a:ext cx="1132346" cy="22858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0B4B280-A4FB-4BE1-BEBC-080D516C51ED}"/>
              </a:ext>
            </a:extLst>
          </p:cNvPr>
          <p:cNvSpPr txBox="1"/>
          <p:nvPr/>
        </p:nvSpPr>
        <p:spPr>
          <a:xfrm>
            <a:off x="2327055" y="3546711"/>
            <a:ext cx="53077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문의 모양과 위치 정하기 </a:t>
            </a:r>
            <a:r>
              <a:rPr lang="en-US" altLang="ko-KR" dirty="0">
                <a:solidFill>
                  <a:schemeClr val="bg1"/>
                </a:solidFill>
              </a:rPr>
              <a:t>(</a:t>
            </a:r>
            <a:r>
              <a:rPr lang="ko-KR" altLang="en-US" dirty="0">
                <a:solidFill>
                  <a:schemeClr val="bg1"/>
                </a:solidFill>
              </a:rPr>
              <a:t>복도에서의 위치 기준</a:t>
            </a:r>
            <a:r>
              <a:rPr lang="en-US" altLang="ko-KR" dirty="0">
                <a:solidFill>
                  <a:schemeClr val="bg1"/>
                </a:solidFill>
              </a:rPr>
              <a:t>)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7601B48-2319-4858-AECA-E0674CD4F1AC}"/>
              </a:ext>
            </a:extLst>
          </p:cNvPr>
          <p:cNvSpPr/>
          <p:nvPr/>
        </p:nvSpPr>
        <p:spPr>
          <a:xfrm>
            <a:off x="270841" y="5050943"/>
            <a:ext cx="2015519" cy="11817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85CD6979-A58B-4B88-A562-6F2D637B0BCB}"/>
              </a:ext>
            </a:extLst>
          </p:cNvPr>
          <p:cNvCxnSpPr>
            <a:cxnSpLocks/>
            <a:endCxn id="11" idx="1"/>
          </p:cNvCxnSpPr>
          <p:nvPr/>
        </p:nvCxnSpPr>
        <p:spPr>
          <a:xfrm flipV="1">
            <a:off x="2286360" y="4972801"/>
            <a:ext cx="1503775" cy="12851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73202A2-EF0B-4191-A5CF-CBEB96ADCC63}"/>
              </a:ext>
            </a:extLst>
          </p:cNvPr>
          <p:cNvSpPr txBox="1"/>
          <p:nvPr/>
        </p:nvSpPr>
        <p:spPr>
          <a:xfrm>
            <a:off x="3790135" y="4788135"/>
            <a:ext cx="5006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문 숨기기 </a:t>
            </a:r>
            <a:r>
              <a:rPr lang="en-US" altLang="ko-KR" dirty="0">
                <a:solidFill>
                  <a:schemeClr val="bg1"/>
                </a:solidFill>
              </a:rPr>
              <a:t>(</a:t>
            </a:r>
            <a:r>
              <a:rPr lang="ko-KR" altLang="en-US" dirty="0">
                <a:solidFill>
                  <a:schemeClr val="bg1"/>
                </a:solidFill>
              </a:rPr>
              <a:t>장소 옮겼을 시</a:t>
            </a:r>
            <a:r>
              <a:rPr lang="en-US" altLang="ko-KR" dirty="0">
                <a:solidFill>
                  <a:schemeClr val="bg1"/>
                </a:solidFill>
              </a:rPr>
              <a:t>)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6BE2AA1-00B6-4D8F-821F-77AE8F0DB871}"/>
              </a:ext>
            </a:extLst>
          </p:cNvPr>
          <p:cNvSpPr/>
          <p:nvPr/>
        </p:nvSpPr>
        <p:spPr>
          <a:xfrm>
            <a:off x="310717" y="5529953"/>
            <a:ext cx="1975644" cy="22858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B9B65602-3D89-477E-8649-9E802C6671ED}"/>
              </a:ext>
            </a:extLst>
          </p:cNvPr>
          <p:cNvCxnSpPr>
            <a:cxnSpLocks/>
            <a:stCxn id="12" idx="3"/>
            <a:endCxn id="14" idx="1"/>
          </p:cNvCxnSpPr>
          <p:nvPr/>
        </p:nvCxnSpPr>
        <p:spPr>
          <a:xfrm flipV="1">
            <a:off x="2286361" y="5596925"/>
            <a:ext cx="1586752" cy="4732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A80B600-4D2A-48BA-8F89-96AAC641DC29}"/>
              </a:ext>
            </a:extLst>
          </p:cNvPr>
          <p:cNvSpPr txBox="1"/>
          <p:nvPr/>
        </p:nvSpPr>
        <p:spPr>
          <a:xfrm>
            <a:off x="3873113" y="5412259"/>
            <a:ext cx="5006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문 보이기 </a:t>
            </a:r>
            <a:r>
              <a:rPr lang="en-US" altLang="ko-KR" dirty="0">
                <a:solidFill>
                  <a:schemeClr val="bg1"/>
                </a:solidFill>
              </a:rPr>
              <a:t>(</a:t>
            </a:r>
            <a:r>
              <a:rPr lang="ko-KR" altLang="en-US" dirty="0">
                <a:solidFill>
                  <a:schemeClr val="bg1"/>
                </a:solidFill>
              </a:rPr>
              <a:t>복도로 나왔을 시</a:t>
            </a:r>
            <a:r>
              <a:rPr lang="en-US" altLang="ko-KR" dirty="0">
                <a:solidFill>
                  <a:schemeClr val="bg1"/>
                </a:solidFill>
              </a:rPr>
              <a:t>)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29477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E9D68CB2-5064-4DA5-AC40-AC08EFDE57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49" t="13202" r="39411" b="40716"/>
          <a:stretch/>
        </p:blipFill>
        <p:spPr>
          <a:xfrm>
            <a:off x="260324" y="363494"/>
            <a:ext cx="7150702" cy="3193522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4F2FAD9C-AA98-469D-8891-FE57148C8F53}"/>
              </a:ext>
            </a:extLst>
          </p:cNvPr>
          <p:cNvSpPr/>
          <p:nvPr/>
        </p:nvSpPr>
        <p:spPr>
          <a:xfrm>
            <a:off x="260324" y="512064"/>
            <a:ext cx="1934236" cy="14835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B4D7B2A6-6E5A-4AEE-868E-2855AE0D4E59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2194560" y="586243"/>
            <a:ext cx="6059764" cy="27455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BB4F86F-E705-4112-BB00-C473B5272DCF}"/>
              </a:ext>
            </a:extLst>
          </p:cNvPr>
          <p:cNvSpPr txBox="1"/>
          <p:nvPr/>
        </p:nvSpPr>
        <p:spPr>
          <a:xfrm>
            <a:off x="8254324" y="676136"/>
            <a:ext cx="3677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화면 밖으로 나가지 않게 하기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6731F96-928D-4AB9-A5C0-FC086683993D}"/>
              </a:ext>
            </a:extLst>
          </p:cNvPr>
          <p:cNvSpPr/>
          <p:nvPr/>
        </p:nvSpPr>
        <p:spPr>
          <a:xfrm>
            <a:off x="260324" y="1045468"/>
            <a:ext cx="2409724" cy="14835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997842E1-F0CE-4D49-BF9D-C3AD89288778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2670048" y="1135361"/>
            <a:ext cx="5584276" cy="39734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512F78A-56BE-445E-928F-3B3DEF99975A}"/>
              </a:ext>
            </a:extLst>
          </p:cNvPr>
          <p:cNvSpPr txBox="1"/>
          <p:nvPr/>
        </p:nvSpPr>
        <p:spPr>
          <a:xfrm>
            <a:off x="8254324" y="1209540"/>
            <a:ext cx="24432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각 방에서의 움직임을 </a:t>
            </a:r>
            <a:r>
              <a:rPr lang="ko-KR" altLang="en-US" dirty="0" err="1">
                <a:solidFill>
                  <a:schemeClr val="bg1"/>
                </a:solidFill>
              </a:rPr>
              <a:t>맵에</a:t>
            </a:r>
            <a:r>
              <a:rPr lang="ko-KR" altLang="en-US" dirty="0">
                <a:solidFill>
                  <a:schemeClr val="bg1"/>
                </a:solidFill>
              </a:rPr>
              <a:t> 따라 제한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2998F89-5D34-41B8-99AC-7798B84B793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35" t="15244" r="74125" b="80752"/>
          <a:stretch/>
        </p:blipFill>
        <p:spPr>
          <a:xfrm>
            <a:off x="260323" y="3779765"/>
            <a:ext cx="6839543" cy="6488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B84FECB-12EF-4A9B-98C2-DE3FB5274D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35" t="21411" r="77206" b="64706"/>
          <a:stretch/>
        </p:blipFill>
        <p:spPr>
          <a:xfrm>
            <a:off x="213553" y="4688468"/>
            <a:ext cx="4803977" cy="1815913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66B04C0E-3AEB-4284-B2C6-AD3006DB8298}"/>
              </a:ext>
            </a:extLst>
          </p:cNvPr>
          <p:cNvSpPr/>
          <p:nvPr/>
        </p:nvSpPr>
        <p:spPr>
          <a:xfrm>
            <a:off x="337611" y="3779765"/>
            <a:ext cx="2880718" cy="30814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9A6ECB6A-9C7A-497A-A014-79CE6146CA21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3218329" y="4008940"/>
            <a:ext cx="4536502" cy="2001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323F5A5-B8A9-4D8A-89B2-0F64B5ACB73A}"/>
              </a:ext>
            </a:extLst>
          </p:cNvPr>
          <p:cNvSpPr txBox="1"/>
          <p:nvPr/>
        </p:nvSpPr>
        <p:spPr>
          <a:xfrm>
            <a:off x="7754831" y="3844293"/>
            <a:ext cx="18463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음악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ko-KR" altLang="en-US" dirty="0">
                <a:solidFill>
                  <a:schemeClr val="bg1"/>
                </a:solidFill>
              </a:rPr>
              <a:t>재생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F4C283C-C534-4621-907D-8FC356B79625}"/>
              </a:ext>
            </a:extLst>
          </p:cNvPr>
          <p:cNvSpPr/>
          <p:nvPr/>
        </p:nvSpPr>
        <p:spPr>
          <a:xfrm>
            <a:off x="274676" y="4711585"/>
            <a:ext cx="4742853" cy="24919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958899AB-1877-4F97-A42C-3E28E62F1AFC}"/>
              </a:ext>
            </a:extLst>
          </p:cNvPr>
          <p:cNvCxnSpPr>
            <a:cxnSpLocks/>
            <a:stCxn id="20" idx="3"/>
            <a:endCxn id="22" idx="1"/>
          </p:cNvCxnSpPr>
          <p:nvPr/>
        </p:nvCxnSpPr>
        <p:spPr>
          <a:xfrm>
            <a:off x="5017529" y="4836182"/>
            <a:ext cx="2674368" cy="12459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9C966441-CDD2-4511-A503-B04DAD1D6947}"/>
              </a:ext>
            </a:extLst>
          </p:cNvPr>
          <p:cNvSpPr txBox="1"/>
          <p:nvPr/>
        </p:nvSpPr>
        <p:spPr>
          <a:xfrm>
            <a:off x="7691897" y="4776112"/>
            <a:ext cx="1443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chemeClr val="bg1"/>
                </a:solidFill>
              </a:rPr>
              <a:t>선 그리기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9030414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</TotalTime>
  <Words>637</Words>
  <Application>Microsoft Office PowerPoint</Application>
  <PresentationFormat>와이드스크린</PresentationFormat>
  <Paragraphs>134</Paragraphs>
  <Slides>16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19" baseType="lpstr">
      <vt:lpstr>맑은 고딕</vt:lpstr>
      <vt:lpstr>Arial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Jinyoung</cp:lastModifiedBy>
  <cp:revision>56</cp:revision>
  <dcterms:created xsi:type="dcterms:W3CDTF">2020-11-27T02:29:30Z</dcterms:created>
  <dcterms:modified xsi:type="dcterms:W3CDTF">2020-12-04T03:40:50Z</dcterms:modified>
</cp:coreProperties>
</file>